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63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AC5E-78E7-4599-BAD3-B21695D729AD}" type="datetimeFigureOut">
              <a:rPr lang="en-IN" smtClean="0"/>
              <a:t>15-02-2020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25B4-9B69-4F09-9C0B-06AA5805B510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AC5E-78E7-4599-BAD3-B21695D729AD}" type="datetimeFigureOut">
              <a:rPr lang="en-IN" smtClean="0"/>
              <a:t>15-02-2020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25B4-9B69-4F09-9C0B-06AA5805B5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AC5E-78E7-4599-BAD3-B21695D729AD}" type="datetimeFigureOut">
              <a:rPr lang="en-IN" smtClean="0"/>
              <a:t>15-02-2020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25B4-9B69-4F09-9C0B-06AA5805B5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AC5E-78E7-4599-BAD3-B21695D729AD}" type="datetimeFigureOut">
              <a:rPr lang="en-IN" smtClean="0"/>
              <a:t>15-02-2020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25B4-9B69-4F09-9C0B-06AA5805B5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AC5E-78E7-4599-BAD3-B21695D729AD}" type="datetimeFigureOut">
              <a:rPr lang="en-IN" smtClean="0"/>
              <a:t>15-02-2020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25B4-9B69-4F09-9C0B-06AA5805B510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AC5E-78E7-4599-BAD3-B21695D729AD}" type="datetimeFigureOut">
              <a:rPr lang="en-IN" smtClean="0"/>
              <a:t>15-02-2020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25B4-9B69-4F09-9C0B-06AA5805B5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AC5E-78E7-4599-BAD3-B21695D729AD}" type="datetimeFigureOut">
              <a:rPr lang="en-IN" smtClean="0"/>
              <a:t>15-02-2020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25B4-9B69-4F09-9C0B-06AA5805B5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AC5E-78E7-4599-BAD3-B21695D729AD}" type="datetimeFigureOut">
              <a:rPr lang="en-IN" smtClean="0"/>
              <a:t>15-02-2020</a:t>
            </a:fld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E825B4-9B69-4F09-9C0B-06AA5805B510}" type="slidenum">
              <a:rPr lang="en-IN" smtClean="0"/>
              <a:t>‹#›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AC5E-78E7-4599-BAD3-B21695D729AD}" type="datetimeFigureOut">
              <a:rPr lang="en-IN" smtClean="0"/>
              <a:t>15-02-2020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25B4-9B69-4F09-9C0B-06AA5805B5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AC5E-78E7-4599-BAD3-B21695D729AD}" type="datetimeFigureOut">
              <a:rPr lang="en-IN" smtClean="0"/>
              <a:t>15-02-2020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7E825B4-9B69-4F09-9C0B-06AA5805B5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422AC5E-78E7-4599-BAD3-B21695D729AD}" type="datetimeFigureOut">
              <a:rPr lang="en-IN" smtClean="0"/>
              <a:t>15-02-2020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25B4-9B69-4F09-9C0B-06AA5805B5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422AC5E-78E7-4599-BAD3-B21695D729AD}" type="datetimeFigureOut">
              <a:rPr lang="en-IN" smtClean="0"/>
              <a:t>15-02-2020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7E825B4-9B69-4F09-9C0B-06AA5805B510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N" i="1" dirty="0" smtClean="0">
                <a:latin typeface="Bauhaus 93" pitchFamily="82" charset="0"/>
              </a:rPr>
              <a:t>The </a:t>
            </a:r>
            <a:r>
              <a:rPr lang="en-IN" i="1" dirty="0" err="1" smtClean="0">
                <a:latin typeface="Bauhaus 93" pitchFamily="82" charset="0"/>
              </a:rPr>
              <a:t>Tyger</a:t>
            </a:r>
            <a:endParaRPr lang="en-IN" i="1" dirty="0"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836712"/>
            <a:ext cx="6480048" cy="1728192"/>
          </a:xfrm>
        </p:spPr>
        <p:txBody>
          <a:bodyPr>
            <a:normAutofit/>
          </a:bodyPr>
          <a:lstStyle/>
          <a:p>
            <a:pPr algn="l"/>
            <a:r>
              <a:rPr lang="en-IN" sz="4400" dirty="0" smtClean="0">
                <a:latin typeface="Algerian" pitchFamily="82" charset="0"/>
              </a:rPr>
              <a:t>William Blake’s</a:t>
            </a:r>
            <a:endParaRPr lang="en-IN" sz="4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pPr algn="ctr"/>
            <a:r>
              <a:rPr lang="en-IN" dirty="0" smtClean="0">
                <a:solidFill>
                  <a:srgbClr val="00B0F0"/>
                </a:solidFill>
                <a:latin typeface="Bauhaus 93" pitchFamily="82" charset="0"/>
              </a:rPr>
              <a:t>The Tiger and The Lamb</a:t>
            </a:r>
            <a:endParaRPr lang="en-IN" dirty="0">
              <a:solidFill>
                <a:srgbClr val="00B0F0"/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“The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Tyger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” is often read as a counterpart to “The Lamb”.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two poems appeared together in a volume entitled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 Songs of  Innocence and of Experience </a:t>
            </a:r>
            <a:r>
              <a:rPr lang="en-IN" i="1" dirty="0" err="1" smtClean="0">
                <a:latin typeface="Times New Roman" pitchFamily="18" charset="0"/>
                <a:cs typeface="Times New Roman" pitchFamily="18" charset="0"/>
              </a:rPr>
              <a:t>Shewing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 the Two Contrary States of the Human Soul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(1794).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“The Lamb” and “The Tiger” therefore reflects two contrary states of the human soul. The Lamb</a:t>
            </a:r>
            <a:r>
              <a:rPr lang="en-IN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mtClean="0">
                <a:latin typeface="Times New Roman" pitchFamily="18" charset="0"/>
                <a:cs typeface="Times New Roman" pitchFamily="18" charset="0"/>
              </a:rPr>
              <a:t>Innocence;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Tiger, Experience.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00B0F0"/>
                </a:solidFill>
                <a:latin typeface="Bauhaus 93" pitchFamily="82" charset="0"/>
              </a:rPr>
              <a:t>The Two Contrary States</a:t>
            </a:r>
            <a:endParaRPr lang="en-IN" dirty="0">
              <a:solidFill>
                <a:srgbClr val="00B0F0"/>
              </a:solidFill>
              <a:latin typeface="Bauhaus 93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“The Lamb”</a:t>
            </a:r>
            <a:endParaRPr lang="en-IN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“The </a:t>
            </a:r>
            <a:r>
              <a:rPr lang="en-IN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Tyger</a:t>
            </a:r>
            <a:r>
              <a:rPr lang="en-IN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IN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The_Tyger_BM_a_179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517650"/>
            <a:ext cx="3384376" cy="3941763"/>
          </a:xfrm>
        </p:spPr>
      </p:pic>
      <p:pic>
        <p:nvPicPr>
          <p:cNvPr id="10" name="Content Placeholder 9" descr="C:\Users\Ayusman\Pictures\William_Blake_-_Songs_of_Innocence_and_Experience_-_The_Lamb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 l="14007" t="10215" r="14423" b="10880"/>
          <a:stretch>
            <a:fillRect/>
          </a:stretch>
        </p:blipFill>
        <p:spPr bwMode="auto">
          <a:xfrm>
            <a:off x="827584" y="1517650"/>
            <a:ext cx="3384376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pPr algn="ctr"/>
            <a:r>
              <a:rPr lang="en-IN" dirty="0" smtClean="0">
                <a:solidFill>
                  <a:srgbClr val="00B0F0"/>
                </a:solidFill>
                <a:latin typeface="Bauhaus 93" pitchFamily="82" charset="0"/>
              </a:rPr>
              <a:t>A Symbol of Evil?</a:t>
            </a:r>
            <a:endParaRPr lang="en-IN" dirty="0">
              <a:solidFill>
                <a:srgbClr val="00B0F0"/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853136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We must not think of the tiger as a symbol of evil.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 another work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The Marriage of Heaven and Hell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(1794) Blake writes that, “The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tygers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of wrath are wiser than the horses of instruction.”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 the same work he also writes, “Without Contraries is no progression. Attraction and Repulsion, Reason and Energy, Love and Hate, are necessary to Human existence.”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tiger, therefore, is necessary in the cosmic scheme of things.</a:t>
            </a:r>
          </a:p>
          <a:p>
            <a:pPr>
              <a:buFont typeface="Wingdings" pitchFamily="2" charset="2"/>
              <a:buChar char="Ø"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IN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When the stars threw down their spears </a:t>
            </a:r>
            <a:br>
              <a:rPr lang="en-IN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water'd</a:t>
            </a:r>
            <a:r>
              <a:rPr lang="en-IN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heaven with their tears: </a:t>
            </a:r>
            <a:br>
              <a:rPr lang="en-IN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Did he smile his work to see? </a:t>
            </a:r>
            <a:br>
              <a:rPr lang="en-IN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Did he who made the Lamb make thee?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   The obvious answers to these rhetorical questions are - that the Creator did smile to see his work and that the One who made the lamb, also made the tiger.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>
                <a:solidFill>
                  <a:srgbClr val="00B0F0"/>
                </a:solidFill>
                <a:latin typeface="Bauhaus 93" pitchFamily="82" charset="0"/>
              </a:rPr>
              <a:t>Probable Influence of the </a:t>
            </a:r>
            <a:r>
              <a:rPr lang="en-IN" dirty="0" err="1" smtClean="0">
                <a:solidFill>
                  <a:srgbClr val="00B0F0"/>
                </a:solidFill>
                <a:latin typeface="Bauhaus 93" pitchFamily="82" charset="0"/>
              </a:rPr>
              <a:t>Kabbalah</a:t>
            </a:r>
            <a:endParaRPr lang="en-IN" dirty="0">
              <a:solidFill>
                <a:srgbClr val="00B0F0"/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Kabbalah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, an esoteric school of Jewish mysticism speaks of ten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Sefirot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or emanations through which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Sof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(The Infinite God) reveals himself.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288px-Ktreewname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82334" y="1600200"/>
            <a:ext cx="3362074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yusman\Pictures\288px-Ktreewnames.png"/>
          <p:cNvPicPr/>
          <p:nvPr/>
        </p:nvPicPr>
        <p:blipFill>
          <a:blip r:embed="rId2" cstate="print"/>
          <a:srcRect l="5033" t="33681" r="4165" b="55291"/>
          <a:stretch>
            <a:fillRect/>
          </a:stretch>
        </p:blipFill>
        <p:spPr bwMode="auto">
          <a:xfrm>
            <a:off x="1115616" y="1556792"/>
            <a:ext cx="69847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pPr algn="ctr"/>
            <a:r>
              <a:rPr lang="en-IN" dirty="0" err="1" smtClean="0">
                <a:solidFill>
                  <a:srgbClr val="00B0F0"/>
                </a:solidFill>
                <a:latin typeface="Bauhaus 93" pitchFamily="82" charset="0"/>
              </a:rPr>
              <a:t>Gevurah</a:t>
            </a:r>
            <a:r>
              <a:rPr lang="en-IN" dirty="0" smtClean="0">
                <a:solidFill>
                  <a:srgbClr val="00B0F0"/>
                </a:solidFill>
                <a:latin typeface="Bauhaus 93" pitchFamily="82" charset="0"/>
              </a:rPr>
              <a:t> and </a:t>
            </a:r>
            <a:r>
              <a:rPr lang="en-IN" dirty="0" err="1" smtClean="0">
                <a:solidFill>
                  <a:srgbClr val="00B0F0"/>
                </a:solidFill>
                <a:latin typeface="Bauhaus 93" pitchFamily="82" charset="0"/>
              </a:rPr>
              <a:t>Hesed</a:t>
            </a:r>
            <a:endParaRPr lang="en-IN" dirty="0">
              <a:solidFill>
                <a:srgbClr val="00B0F0"/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Kabbalah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Gevurah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” stands for “the strength of judgment” while “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Hesed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” or “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Chesed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” stands for “loving kindness.”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Kabbalistic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understanding,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Gevurah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or God’s judgment counters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Hesed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or God’s love. Without judgment counterbalancing love, existence would not have been possible.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If the Lamb can be seen as the manifestation of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Hesed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the Tiger certainly represents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Gevurah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700808"/>
            <a:ext cx="6552728" cy="35283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probably explains Blake’s dictum, “Without Contraries is no Progression.”</a:t>
            </a:r>
            <a:endParaRPr lang="en-I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pPr algn="ctr"/>
            <a:r>
              <a:rPr lang="en-IN" dirty="0" smtClean="0">
                <a:solidFill>
                  <a:srgbClr val="00B0F0"/>
                </a:solidFill>
                <a:latin typeface="Bauhaus 93" pitchFamily="82" charset="0"/>
              </a:rPr>
              <a:t>Summing Up</a:t>
            </a:r>
            <a:endParaRPr lang="en-IN" dirty="0">
              <a:solidFill>
                <a:srgbClr val="00B0F0"/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781128"/>
          </a:xfrm>
        </p:spPr>
        <p:txBody>
          <a:bodyPr/>
          <a:lstStyle/>
          <a:p>
            <a:pPr marL="550926" indent="-514350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Blake’s poem “The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Tyger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” is not really about a tiger. The tiger stands for something else.</a:t>
            </a:r>
          </a:p>
          <a:p>
            <a:pPr marL="550926" indent="-514350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“The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Tyger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” is generally read as a companion piece to “The Lamb”.</a:t>
            </a:r>
          </a:p>
          <a:p>
            <a:pPr marL="550926" indent="-514350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“The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Tyger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” remains a complex poem open to diverse interpretations.</a:t>
            </a:r>
          </a:p>
          <a:p>
            <a:pPr marL="550926" indent="-514350">
              <a:buFont typeface="+mj-lt"/>
              <a:buAutoNum type="arabicPeriod"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550926" indent="-514350">
              <a:buFont typeface="+mj-lt"/>
              <a:buAutoNum type="arabicPeriod"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5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00B0F0"/>
                </a:solidFill>
                <a:latin typeface="Bauhaus 93" pitchFamily="82" charset="0"/>
              </a:rPr>
              <a:t>Acknowledgement</a:t>
            </a:r>
            <a:endParaRPr lang="en-IN" dirty="0">
              <a:solidFill>
                <a:srgbClr val="00B0F0"/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lnSpcReduction="1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en-IN" sz="1800" i="1" dirty="0" smtClean="0"/>
              <a:t>Blake’s Poetry and Designs</a:t>
            </a:r>
            <a:r>
              <a:rPr lang="en-IN" sz="1800" dirty="0" smtClean="0"/>
              <a:t>. Edited by Mary Lynn Johnson and John E. Grant. New York: W. W. </a:t>
            </a:r>
            <a:r>
              <a:rPr lang="en-IN" sz="1800" dirty="0" err="1" smtClean="0"/>
              <a:t>norton</a:t>
            </a:r>
            <a:r>
              <a:rPr lang="en-IN" sz="1800" dirty="0" smtClean="0"/>
              <a:t> &amp; Company, 2004.</a:t>
            </a:r>
            <a:endParaRPr lang="en-IN" sz="1800" i="1" dirty="0" smtClean="0"/>
          </a:p>
          <a:p>
            <a:pPr marL="550926" indent="-514350">
              <a:buFont typeface="+mj-lt"/>
              <a:buAutoNum type="arabicPeriod"/>
            </a:pPr>
            <a:r>
              <a:rPr lang="en-IN" sz="1800" dirty="0" smtClean="0"/>
              <a:t>Erdman, David V. “Blake: The Historical Approach.” In </a:t>
            </a:r>
            <a:r>
              <a:rPr lang="en-IN" sz="1800" i="1" dirty="0" smtClean="0"/>
              <a:t>English Romantic Poets: Modern Essays in Criticism</a:t>
            </a:r>
            <a:r>
              <a:rPr lang="en-IN" sz="1800" dirty="0" smtClean="0"/>
              <a:t>. Edited by M. H. </a:t>
            </a:r>
            <a:r>
              <a:rPr lang="en-IN" sz="1800" dirty="0" err="1" smtClean="0"/>
              <a:t>Abrams</a:t>
            </a:r>
            <a:r>
              <a:rPr lang="en-IN" sz="1800" dirty="0" smtClean="0"/>
              <a:t>. New </a:t>
            </a:r>
            <a:r>
              <a:rPr lang="en-IN" sz="1800" dirty="0" err="1" smtClean="0"/>
              <a:t>delhi</a:t>
            </a:r>
            <a:r>
              <a:rPr lang="en-IN" sz="1800" dirty="0" smtClean="0"/>
              <a:t>: Oxford University Press, 1975. P. 72 – 89.</a:t>
            </a:r>
          </a:p>
          <a:p>
            <a:pPr marL="550926" indent="-514350">
              <a:buFont typeface="+mj-lt"/>
              <a:buAutoNum type="arabicPeriod"/>
            </a:pPr>
            <a:r>
              <a:rPr lang="en-IN" sz="1800" dirty="0" err="1" smtClean="0"/>
              <a:t>Raine</a:t>
            </a:r>
            <a:r>
              <a:rPr lang="en-IN" sz="1800" dirty="0" smtClean="0"/>
              <a:t>, Kathleen. “The Nether-World of Alchemy.” In </a:t>
            </a:r>
            <a:r>
              <a:rPr lang="en-IN" sz="1800" i="1" dirty="0" smtClean="0"/>
              <a:t>Blake and Antiquity</a:t>
            </a:r>
            <a:r>
              <a:rPr lang="en-IN" sz="1800" dirty="0" smtClean="0"/>
              <a:t>. New York: </a:t>
            </a:r>
            <a:r>
              <a:rPr lang="en-IN" sz="1800" dirty="0" err="1" smtClean="0"/>
              <a:t>Routledge</a:t>
            </a:r>
            <a:r>
              <a:rPr lang="en-IN" sz="1800" dirty="0" smtClean="0"/>
              <a:t> Classics, 2002.</a:t>
            </a:r>
          </a:p>
          <a:p>
            <a:pPr marL="550926" indent="-514350">
              <a:buFont typeface="+mj-lt"/>
              <a:buAutoNum type="arabicPeriod"/>
            </a:pPr>
            <a:r>
              <a:rPr lang="en-IN" sz="1800" i="1" dirty="0" smtClean="0"/>
              <a:t>The Cambridge Companion to William Blake</a:t>
            </a:r>
            <a:r>
              <a:rPr lang="en-IN" sz="1800" dirty="0" smtClean="0"/>
              <a:t>. Edited by Morris Eaves. Cambridge: Cambridge University Press, 2004.</a:t>
            </a:r>
            <a:endParaRPr lang="en-IN" sz="1800" i="1" dirty="0" smtClean="0"/>
          </a:p>
          <a:p>
            <a:pPr marL="550926" indent="-514350">
              <a:buFont typeface="+mj-lt"/>
              <a:buAutoNum type="arabicPeriod"/>
            </a:pPr>
            <a:r>
              <a:rPr lang="en-IN" sz="1800" dirty="0" smtClean="0"/>
              <a:t>Weir, David. </a:t>
            </a:r>
            <a:r>
              <a:rPr lang="en-IN" sz="1800" i="1" dirty="0" smtClean="0"/>
              <a:t>Brahma in the West: William Blake and the Oriental Renaissance</a:t>
            </a:r>
            <a:r>
              <a:rPr lang="en-IN" sz="1800" dirty="0" smtClean="0"/>
              <a:t>. Albany: State University of New York Press, 2003.</a:t>
            </a:r>
          </a:p>
          <a:p>
            <a:pPr marL="36576" indent="0">
              <a:buNone/>
            </a:pPr>
            <a:endParaRPr lang="en-IN" sz="1800" dirty="0"/>
          </a:p>
          <a:p>
            <a:pPr marL="36576" indent="0">
              <a:buNone/>
            </a:pPr>
            <a:endParaRPr lang="en-IN" sz="1800" dirty="0" smtClean="0"/>
          </a:p>
          <a:p>
            <a:pPr marL="36576" indent="0">
              <a:buNone/>
            </a:pPr>
            <a:r>
              <a:rPr lang="en-IN" sz="1800" dirty="0" smtClean="0"/>
              <a:t>The images used in this presentation are all taken from Wikipedia and Google Images.</a:t>
            </a:r>
            <a:endParaRPr lang="en-I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970784" cy="648072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Algerian" pitchFamily="82" charset="0"/>
              </a:rPr>
              <a:t>The </a:t>
            </a:r>
            <a:r>
              <a:rPr lang="en-IN" sz="3200" dirty="0" err="1" smtClean="0">
                <a:latin typeface="Algerian" pitchFamily="82" charset="0"/>
              </a:rPr>
              <a:t>Tyger</a:t>
            </a:r>
            <a:r>
              <a:rPr lang="en-IN" sz="3200" dirty="0" smtClean="0">
                <a:latin typeface="Algerian" pitchFamily="82" charset="0"/>
              </a:rPr>
              <a:t> c. 1795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694296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lgerian" pitchFamily="82" charset="0"/>
              </a:rPr>
              <a:t>Copy A</a:t>
            </a:r>
            <a:endParaRPr lang="en-IN" sz="2400" dirty="0">
              <a:latin typeface="Algerian" pitchFamily="82" charset="0"/>
            </a:endParaRPr>
          </a:p>
        </p:txBody>
      </p:sp>
      <p:pic>
        <p:nvPicPr>
          <p:cNvPr id="5" name="Content Placeholder 4" descr="The_Tyger_BM_a_17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560840" cy="47525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1600" y="1556792"/>
            <a:ext cx="7344816" cy="410445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bg1"/>
                </a:solidFill>
                <a:latin typeface="Algerian" pitchFamily="82" charset="0"/>
              </a:rPr>
              <a:t>Prepared by</a:t>
            </a:r>
          </a:p>
          <a:p>
            <a:pPr algn="ctr"/>
            <a:r>
              <a:rPr lang="en-IN" sz="2400" dirty="0" smtClean="0">
                <a:solidFill>
                  <a:schemeClr val="bg1"/>
                </a:solidFill>
                <a:latin typeface="Algerian" pitchFamily="82" charset="0"/>
              </a:rPr>
              <a:t>Dr Ayusman </a:t>
            </a:r>
            <a:r>
              <a:rPr lang="en-IN" sz="2400" dirty="0" err="1" smtClean="0">
                <a:solidFill>
                  <a:schemeClr val="bg1"/>
                </a:solidFill>
                <a:latin typeface="Algerian" pitchFamily="82" charset="0"/>
              </a:rPr>
              <a:t>chakraborty</a:t>
            </a:r>
            <a:endParaRPr lang="en-IN" sz="24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ctr"/>
            <a:r>
              <a:rPr lang="en-IN" sz="2400" dirty="0" smtClean="0">
                <a:solidFill>
                  <a:schemeClr val="bg1"/>
                </a:solidFill>
                <a:latin typeface="Algerian" pitchFamily="82" charset="0"/>
              </a:rPr>
              <a:t>Assistant professor in English</a:t>
            </a:r>
          </a:p>
          <a:p>
            <a:pPr algn="ctr"/>
            <a:r>
              <a:rPr lang="en-IN" sz="2400" dirty="0" err="1" smtClean="0">
                <a:solidFill>
                  <a:schemeClr val="bg1"/>
                </a:solidFill>
                <a:latin typeface="Algerian" pitchFamily="82" charset="0"/>
              </a:rPr>
              <a:t>Taki</a:t>
            </a:r>
            <a:r>
              <a:rPr lang="en-IN" sz="2400" dirty="0" smtClean="0">
                <a:solidFill>
                  <a:schemeClr val="bg1"/>
                </a:solidFill>
                <a:latin typeface="Algerian" pitchFamily="82" charset="0"/>
              </a:rPr>
              <a:t> government college, </a:t>
            </a:r>
            <a:r>
              <a:rPr lang="en-IN" sz="2400" dirty="0" err="1" smtClean="0">
                <a:solidFill>
                  <a:schemeClr val="bg1"/>
                </a:solidFill>
                <a:latin typeface="Algerian" pitchFamily="82" charset="0"/>
              </a:rPr>
              <a:t>taki</a:t>
            </a:r>
            <a:r>
              <a:rPr lang="en-IN" sz="2400" dirty="0" smtClean="0">
                <a:solidFill>
                  <a:schemeClr val="bg1"/>
                </a:solidFill>
                <a:latin typeface="Algerian" pitchFamily="82" charset="0"/>
              </a:rPr>
              <a:t>.</a:t>
            </a:r>
            <a:endParaRPr lang="en-IN" sz="2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9632" y="548680"/>
            <a:ext cx="669674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>
                <a:solidFill>
                  <a:schemeClr val="bg1"/>
                </a:solidFill>
                <a:latin typeface="Algerian" pitchFamily="82" charset="0"/>
              </a:rPr>
              <a:t>The end</a:t>
            </a:r>
            <a:endParaRPr lang="en-IN" sz="40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3" name="Picture 2" descr="Image result for confused tiger"/>
          <p:cNvPicPr/>
          <p:nvPr/>
        </p:nvPicPr>
        <p:blipFill>
          <a:blip r:embed="rId2" cstate="print"/>
          <a:srcRect l="18661" t="16900" r="19030" b="26494"/>
          <a:stretch>
            <a:fillRect/>
          </a:stretch>
        </p:blipFill>
        <p:spPr bwMode="auto">
          <a:xfrm>
            <a:off x="2699792" y="2276872"/>
            <a:ext cx="356743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00B0F0"/>
                </a:solidFill>
                <a:latin typeface="Bauhaus 93" pitchFamily="82" charset="0"/>
              </a:rPr>
              <a:t>Let us think</a:t>
            </a:r>
            <a:endParaRPr lang="en-IN" dirty="0">
              <a:solidFill>
                <a:srgbClr val="00B0F0"/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Given that tigers are not native to Britain, did Blake ever actually see a tiger?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d54653b0f7b10d0f46f8b0a2cb1e2615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2034381"/>
            <a:ext cx="3657600" cy="3657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algn="ctr"/>
            <a:r>
              <a:rPr lang="en-IN" dirty="0" smtClean="0">
                <a:solidFill>
                  <a:srgbClr val="00B0F0"/>
                </a:solidFill>
                <a:latin typeface="Bauhaus 93" pitchFamily="82" charset="0"/>
              </a:rPr>
              <a:t>Tigers in Blake’s England</a:t>
            </a:r>
            <a:endParaRPr lang="en-IN" dirty="0">
              <a:solidFill>
                <a:srgbClr val="00B0F0"/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4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Tigers could be seen in Blake’s England.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Two tigers were kept at the Tower of London.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 tiger was exhibited at Leicester House near Green Street.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Blake might have read about the tragic death of Sir Hector Munro’s son in 1792, who was mauled to death by a tiger in western India. This incident received sufficient press coverage. 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Blake might have seen George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Stubb’s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painting of a tiger in 1769, when he was just twelve years old.</a:t>
            </a:r>
          </a:p>
          <a:p>
            <a:pPr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eorge stubbs + tiger 17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7280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3688" y="404664"/>
            <a:ext cx="561662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bg1"/>
                </a:solidFill>
                <a:latin typeface="Algerian" pitchFamily="82" charset="0"/>
              </a:rPr>
              <a:t>Painting by Stubbs 1769</a:t>
            </a:r>
            <a:endParaRPr lang="en-IN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9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00B0F0"/>
                </a:solidFill>
                <a:latin typeface="Bauhaus 93" pitchFamily="82" charset="0"/>
              </a:rPr>
              <a:t>Fearful Symmetry?</a:t>
            </a:r>
            <a:endParaRPr lang="en-IN" dirty="0">
              <a:solidFill>
                <a:srgbClr val="00B0F0"/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N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Tyger</a:t>
            </a:r>
            <a:r>
              <a:rPr lang="en-IN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Tyger</a:t>
            </a:r>
            <a:r>
              <a:rPr lang="en-IN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burning bright,</a:t>
            </a:r>
            <a:br>
              <a:rPr lang="en-IN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 the forests of the night;</a:t>
            </a:r>
            <a:br>
              <a:rPr lang="en-IN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What immortal hand or eye,</a:t>
            </a:r>
            <a:br>
              <a:rPr lang="en-IN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Could frame thy fearful symmetry?</a:t>
            </a:r>
            <a:endParaRPr lang="en-IN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C:\Users\Ayusman\Pictures\The_Tyger_BM_a_179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10519" t="71216" r="68548" b="15833"/>
          <a:stretch>
            <a:fillRect/>
          </a:stretch>
        </p:blipFill>
        <p:spPr bwMode="auto">
          <a:xfrm>
            <a:off x="4932040" y="1772816"/>
            <a:ext cx="3096343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00B0F0"/>
                </a:solidFill>
                <a:latin typeface="Bauhaus 93" pitchFamily="82" charset="0"/>
              </a:rPr>
              <a:t>Real tiger Versus Blake’s tiger</a:t>
            </a:r>
            <a:endParaRPr lang="en-IN" dirty="0">
              <a:solidFill>
                <a:srgbClr val="00B0F0"/>
              </a:solidFill>
              <a:latin typeface="Bauhaus 93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Actual </a:t>
            </a:r>
            <a:r>
              <a:rPr lang="en-IN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Maneater</a:t>
            </a:r>
            <a:endParaRPr lang="en-IN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Blake’s Painting</a:t>
            </a:r>
            <a:endParaRPr lang="en-IN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919f239e3aef5c227cc435ed9e33640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6412" y="1517650"/>
            <a:ext cx="3941763" cy="3941763"/>
          </a:xfrm>
        </p:spPr>
      </p:pic>
      <p:pic>
        <p:nvPicPr>
          <p:cNvPr id="8" name="Content Placeholder 7" descr="C:\Users\Ayusman\Pictures\The_Tyger_BM_a_1794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l="10519" t="71216" r="68548" b="15833"/>
          <a:stretch>
            <a:fillRect/>
          </a:stretch>
        </p:blipFill>
        <p:spPr bwMode="auto">
          <a:xfrm>
            <a:off x="4644008" y="1484784"/>
            <a:ext cx="4032448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pPr algn="ctr"/>
            <a:r>
              <a:rPr lang="en-IN" dirty="0" smtClean="0">
                <a:solidFill>
                  <a:srgbClr val="00B0F0"/>
                </a:solidFill>
                <a:latin typeface="Bauhaus 93" pitchFamily="82" charset="0"/>
              </a:rPr>
              <a:t>The Text and the Image</a:t>
            </a:r>
            <a:endParaRPr lang="en-IN" dirty="0">
              <a:solidFill>
                <a:srgbClr val="00B0F0"/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text describes the tiger as a fearful beast.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contrast, the accompanying image presents a timid tiger with a sheepish grin.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Critics point out that the tiger in the painting looks like a stuffed animal.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>
                <a:solidFill>
                  <a:srgbClr val="00B0F0"/>
                </a:solidFill>
                <a:latin typeface="Bauhaus 93" pitchFamily="82" charset="0"/>
              </a:rPr>
              <a:t>Some Interpretations of </a:t>
            </a:r>
            <a:r>
              <a:rPr lang="en-IN" i="1" dirty="0" smtClean="0">
                <a:solidFill>
                  <a:srgbClr val="00B0F0"/>
                </a:solidFill>
                <a:latin typeface="Bauhaus 93" pitchFamily="82" charset="0"/>
              </a:rPr>
              <a:t>The </a:t>
            </a:r>
            <a:r>
              <a:rPr lang="en-IN" i="1" dirty="0" err="1" smtClean="0">
                <a:solidFill>
                  <a:srgbClr val="00B0F0"/>
                </a:solidFill>
                <a:latin typeface="Bauhaus 93" pitchFamily="82" charset="0"/>
              </a:rPr>
              <a:t>Tyger</a:t>
            </a:r>
            <a:endParaRPr lang="en-IN" i="1" dirty="0">
              <a:solidFill>
                <a:srgbClr val="00B0F0"/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lnSpcReduction="10000"/>
          </a:bodyPr>
          <a:lstStyle/>
          <a:p>
            <a:pPr marL="550926" indent="-514350" algn="just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Tiger represents human desire.</a:t>
            </a:r>
          </a:p>
          <a:p>
            <a:pPr marL="550926" indent="-514350" algn="just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Tiger represents Experience, while the Lamb represents Innocence.</a:t>
            </a:r>
          </a:p>
          <a:p>
            <a:pPr marL="550926" indent="-514350" algn="just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poem is about poetry. Blake claims that only a human poet could command the creative energy to make something as complex and contradictory as the Tiger.</a:t>
            </a:r>
          </a:p>
          <a:p>
            <a:pPr marL="550926" indent="-514350" algn="just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Tiger represents the fires of revolution. The poem contains an oblique reference to the French Revolution.</a:t>
            </a:r>
          </a:p>
          <a:p>
            <a:pPr marL="550926" indent="-514350">
              <a:buFont typeface="+mj-lt"/>
              <a:buAutoNum type="arabicPeriod"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280</TotalTime>
  <Words>829</Words>
  <Application>Microsoft Office PowerPoint</Application>
  <PresentationFormat>On-screen Show (4:3)</PresentationFormat>
  <Paragraphs>66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Technic</vt:lpstr>
      <vt:lpstr>The Tyger</vt:lpstr>
      <vt:lpstr>The Tyger c. 1795</vt:lpstr>
      <vt:lpstr>Let us think</vt:lpstr>
      <vt:lpstr>Tigers in Blake’s England</vt:lpstr>
      <vt:lpstr>PowerPoint Presentation</vt:lpstr>
      <vt:lpstr>Fearful Symmetry?</vt:lpstr>
      <vt:lpstr>Real tiger Versus Blake’s tiger</vt:lpstr>
      <vt:lpstr>The Text and the Image</vt:lpstr>
      <vt:lpstr>Some Interpretations of The Tyger</vt:lpstr>
      <vt:lpstr>The Tiger and The Lamb</vt:lpstr>
      <vt:lpstr>The Two Contrary States</vt:lpstr>
      <vt:lpstr>A Symbol of Evil?</vt:lpstr>
      <vt:lpstr>PowerPoint Presentation</vt:lpstr>
      <vt:lpstr>Probable Influence of the Kabbalah</vt:lpstr>
      <vt:lpstr>PowerPoint Presentation</vt:lpstr>
      <vt:lpstr>Gevurah and Hesed</vt:lpstr>
      <vt:lpstr>PowerPoint Presentation</vt:lpstr>
      <vt:lpstr>Summing Up</vt:lpstr>
      <vt:lpstr>Acknowledgement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Tyger</dc:title>
  <dc:creator>Ayusman</dc:creator>
  <cp:lastModifiedBy>bb</cp:lastModifiedBy>
  <cp:revision>62</cp:revision>
  <dcterms:created xsi:type="dcterms:W3CDTF">2020-02-14T16:22:42Z</dcterms:created>
  <dcterms:modified xsi:type="dcterms:W3CDTF">2020-02-15T17:54:34Z</dcterms:modified>
</cp:coreProperties>
</file>