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308" r:id="rId2"/>
    <p:sldId id="316" r:id="rId3"/>
    <p:sldId id="314" r:id="rId4"/>
    <p:sldId id="388" r:id="rId5"/>
    <p:sldId id="309" r:id="rId6"/>
    <p:sldId id="356" r:id="rId7"/>
    <p:sldId id="373" r:id="rId8"/>
    <p:sldId id="310" r:id="rId9"/>
    <p:sldId id="372" r:id="rId10"/>
    <p:sldId id="318" r:id="rId11"/>
    <p:sldId id="336" r:id="rId12"/>
    <p:sldId id="317" r:id="rId13"/>
    <p:sldId id="358" r:id="rId14"/>
    <p:sldId id="256" r:id="rId15"/>
    <p:sldId id="319" r:id="rId16"/>
    <p:sldId id="357" r:id="rId17"/>
    <p:sldId id="361" r:id="rId18"/>
    <p:sldId id="360" r:id="rId19"/>
    <p:sldId id="362" r:id="rId20"/>
    <p:sldId id="364" r:id="rId21"/>
    <p:sldId id="366" r:id="rId22"/>
    <p:sldId id="385" r:id="rId23"/>
    <p:sldId id="386" r:id="rId24"/>
    <p:sldId id="387" r:id="rId25"/>
    <p:sldId id="376" r:id="rId26"/>
    <p:sldId id="378" r:id="rId27"/>
    <p:sldId id="374" r:id="rId28"/>
    <p:sldId id="297" r:id="rId29"/>
    <p:sldId id="298" r:id="rId30"/>
    <p:sldId id="375" r:id="rId31"/>
    <p:sldId id="299" r:id="rId32"/>
    <p:sldId id="359" r:id="rId33"/>
    <p:sldId id="384" r:id="rId34"/>
    <p:sldId id="265" r:id="rId35"/>
    <p:sldId id="301" r:id="rId36"/>
    <p:sldId id="302" r:id="rId37"/>
    <p:sldId id="303" r:id="rId38"/>
    <p:sldId id="371" r:id="rId39"/>
    <p:sldId id="305" r:id="rId40"/>
    <p:sldId id="266" r:id="rId41"/>
    <p:sldId id="269" r:id="rId42"/>
    <p:sldId id="307" r:id="rId43"/>
    <p:sldId id="382" r:id="rId44"/>
    <p:sldId id="383" r:id="rId45"/>
  </p:sldIdLst>
  <p:sldSz cx="9144000" cy="6858000" type="screen4x3"/>
  <p:notesSz cx="6858000" cy="91170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0B"/>
    <a:srgbClr val="DE6306"/>
    <a:srgbClr val="CC3300"/>
    <a:srgbClr val="C557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>
      <p:cViewPr varScale="1">
        <p:scale>
          <a:sx n="58" d="100"/>
          <a:sy n="58" d="100"/>
        </p:scale>
        <p:origin x="816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1" name="Rectangle 3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57200" y="433388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47" tIns="45973" rIns="91947" bIns="45973" numCol="1" anchor="t" anchorCtr="0" compatLnSpc="1">
            <a:prstTxWarp prst="textNoShape">
              <a:avLst/>
            </a:prstTxWarp>
          </a:bodyPr>
          <a:lstStyle>
            <a:lvl1pPr defTabSz="919163">
              <a:defRPr sz="1200"/>
            </a:lvl1pPr>
          </a:lstStyle>
          <a:p>
            <a:pPr>
              <a:defRPr/>
            </a:pPr>
            <a:r>
              <a:rPr lang="en-US" altLang="en-US"/>
              <a:t>The Plasma Membrane</a:t>
            </a:r>
          </a:p>
        </p:txBody>
      </p:sp>
      <p:sp>
        <p:nvSpPr>
          <p:cNvPr id="299010" name="Rectangle 2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429000" y="433388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47" tIns="45973" rIns="91947" bIns="45973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/>
            </a:lvl1pPr>
          </a:lstStyle>
          <a:p>
            <a:pPr>
              <a:defRPr/>
            </a:pPr>
            <a:fld id="{F2361A2C-1E99-46F4-BBD4-26C24B26F55D}" type="datetimeFigureOut">
              <a:rPr lang="en-US" altLang="en-US"/>
              <a:pPr>
                <a:defRPr/>
              </a:pPr>
              <a:t>3/20/2020</a:t>
            </a:fld>
            <a:endParaRPr lang="en-US" altLang="en-US"/>
          </a:p>
        </p:txBody>
      </p:sp>
      <p:sp>
        <p:nvSpPr>
          <p:cNvPr id="299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57200" y="8321675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47" tIns="45973" rIns="91947" bIns="45973" numCol="1" anchor="b" anchorCtr="0" compatLnSpc="1">
            <a:prstTxWarp prst="textNoShape">
              <a:avLst/>
            </a:prstTxWarp>
          </a:bodyPr>
          <a:lstStyle>
            <a:lvl1pPr defTabSz="919163">
              <a:defRPr sz="1200"/>
            </a:lvl1pPr>
          </a:lstStyle>
          <a:p>
            <a:pPr>
              <a:defRPr/>
            </a:pPr>
            <a:r>
              <a:rPr lang="en-US" altLang="en-US"/>
              <a:t>G. Podgorski, Biol. 1010</a:t>
            </a:r>
          </a:p>
        </p:txBody>
      </p:sp>
      <p:sp>
        <p:nvSpPr>
          <p:cNvPr id="299008" name="Rectangle 0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429000" y="8321675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47" tIns="45973" rIns="91947" bIns="45973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/>
            </a:lvl1pPr>
          </a:lstStyle>
          <a:p>
            <a:pPr>
              <a:defRPr/>
            </a:pPr>
            <a:fld id="{C6E1CBDB-F476-47CE-A45D-8385715392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47" tIns="45973" rIns="91947" bIns="45973" numCol="1" anchor="t" anchorCtr="0" compatLnSpc="1">
            <a:prstTxWarp prst="textNoShape">
              <a:avLst/>
            </a:prstTxWarp>
          </a:bodyPr>
          <a:lstStyle>
            <a:lvl1pPr defTabSz="919163">
              <a:defRPr sz="1200"/>
            </a:lvl1pPr>
          </a:lstStyle>
          <a:p>
            <a:pPr>
              <a:defRPr/>
            </a:pPr>
            <a:r>
              <a:rPr lang="en-US" altLang="en-US"/>
              <a:t>The Plasma Membrane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47" tIns="45973" rIns="91947" bIns="45973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/>
            </a:lvl1pPr>
          </a:lstStyle>
          <a:p>
            <a:pPr>
              <a:defRPr/>
            </a:pPr>
            <a:fld id="{D61DDC02-15B0-47B0-ACD5-58394280D026}" type="datetimeFigureOut">
              <a:rPr lang="en-US" altLang="en-US"/>
              <a:pPr>
                <a:defRPr/>
              </a:pPr>
              <a:t>3/20/2020</a:t>
            </a:fld>
            <a:endParaRPr lang="en-US" alt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84213"/>
            <a:ext cx="4557713" cy="3417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330700"/>
            <a:ext cx="5026025" cy="410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47" tIns="45973" rIns="91947" bIns="459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6140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47" tIns="45973" rIns="91947" bIns="45973" numCol="1" anchor="b" anchorCtr="0" compatLnSpc="1">
            <a:prstTxWarp prst="textNoShape">
              <a:avLst/>
            </a:prstTxWarp>
          </a:bodyPr>
          <a:lstStyle>
            <a:lvl1pPr defTabSz="919163">
              <a:defRPr sz="1200"/>
            </a:lvl1pPr>
          </a:lstStyle>
          <a:p>
            <a:pPr>
              <a:defRPr/>
            </a:pPr>
            <a:r>
              <a:rPr lang="en-US" altLang="en-US"/>
              <a:t>G. Podgorski, Biol. 1010</a:t>
            </a: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47" tIns="45973" rIns="91947" bIns="45973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/>
            </a:lvl1pPr>
          </a:lstStyle>
          <a:p>
            <a:pPr>
              <a:defRPr/>
            </a:pPr>
            <a:fld id="{99093E01-0445-47D8-884F-D72D25DCCA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The Plasma Membrane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80E131-63B4-4032-8492-2EB9624EE848}" type="datetime1">
              <a:rPr lang="en-US" altLang="en-US" smtClean="0"/>
              <a:pPr/>
              <a:t>3/20/2020</a:t>
            </a:fld>
            <a:endParaRPr lang="en-US" altLang="en-US"/>
          </a:p>
        </p:txBody>
      </p:sp>
      <p:sp>
        <p:nvSpPr>
          <p:cNvPr id="501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G. Podgorski, Biol. 1010</a:t>
            </a:r>
          </a:p>
        </p:txBody>
      </p:sp>
      <p:sp>
        <p:nvSpPr>
          <p:cNvPr id="501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A2489A6-D251-42DE-BA7D-D8C4FE113B12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501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The Plasma Membrane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80D15C7-A2A7-4F5B-B095-B3C177921DBA}" type="datetime1">
              <a:rPr lang="en-US" altLang="en-US" smtClean="0"/>
              <a:pPr/>
              <a:t>3/20/2020</a:t>
            </a:fld>
            <a:endParaRPr lang="en-US" altLang="en-US"/>
          </a:p>
        </p:txBody>
      </p:sp>
      <p:sp>
        <p:nvSpPr>
          <p:cNvPr id="593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G. Podgorski, Biol. 1010</a:t>
            </a:r>
          </a:p>
        </p:txBody>
      </p:sp>
      <p:sp>
        <p:nvSpPr>
          <p:cNvPr id="593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D94476F-543C-4081-BC0E-3EAE03F461B7}" type="slidenum">
              <a:rPr lang="en-US" altLang="en-US" smtClean="0"/>
              <a:pPr/>
              <a:t>36</a:t>
            </a:fld>
            <a:endParaRPr lang="en-US" altLang="en-US"/>
          </a:p>
        </p:txBody>
      </p:sp>
      <p:sp>
        <p:nvSpPr>
          <p:cNvPr id="593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The Plasma Membrane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EB5D840-0945-4228-93B8-0879559EF46F}" type="datetime1">
              <a:rPr lang="en-US" altLang="en-US" smtClean="0"/>
              <a:pPr/>
              <a:t>3/20/2020</a:t>
            </a:fld>
            <a:endParaRPr lang="en-US" altLang="en-US"/>
          </a:p>
        </p:txBody>
      </p:sp>
      <p:sp>
        <p:nvSpPr>
          <p:cNvPr id="604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G. Podgorski, Biol. 1010</a:t>
            </a:r>
          </a:p>
        </p:txBody>
      </p:sp>
      <p:sp>
        <p:nvSpPr>
          <p:cNvPr id="604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051190C-3639-482D-B753-5F138489B5BA}" type="slidenum">
              <a:rPr lang="en-US" altLang="en-US" smtClean="0"/>
              <a:pPr/>
              <a:t>37</a:t>
            </a:fld>
            <a:endParaRPr lang="en-US" altLang="en-US"/>
          </a:p>
        </p:txBody>
      </p:sp>
      <p:sp>
        <p:nvSpPr>
          <p:cNvPr id="604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The Plasma Membrane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3A5B229-E065-4643-A76F-25AEE9D90C9E}" type="datetime1">
              <a:rPr lang="en-US" altLang="en-US" smtClean="0"/>
              <a:pPr/>
              <a:t>3/20/2020</a:t>
            </a:fld>
            <a:endParaRPr lang="en-US" altLang="en-US"/>
          </a:p>
        </p:txBody>
      </p:sp>
      <p:sp>
        <p:nvSpPr>
          <p:cNvPr id="614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G. Podgorski, Biol. 1010</a:t>
            </a:r>
          </a:p>
        </p:txBody>
      </p:sp>
      <p:sp>
        <p:nvSpPr>
          <p:cNvPr id="614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0CDA-C9BD-466D-A90D-53560111DD51}" type="slidenum">
              <a:rPr lang="en-US" altLang="en-US" smtClean="0"/>
              <a:pPr/>
              <a:t>39</a:t>
            </a:fld>
            <a:endParaRPr lang="en-US" altLang="en-US"/>
          </a:p>
        </p:txBody>
      </p:sp>
      <p:sp>
        <p:nvSpPr>
          <p:cNvPr id="6144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7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The Plasma Membrane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CC44A8B-7465-480B-AC6C-5A50DF57E08B}" type="datetime1">
              <a:rPr lang="en-US" altLang="en-US" smtClean="0"/>
              <a:pPr/>
              <a:t>3/20/2020</a:t>
            </a:fld>
            <a:endParaRPr lang="en-US" altLang="en-US"/>
          </a:p>
        </p:txBody>
      </p:sp>
      <p:sp>
        <p:nvSpPr>
          <p:cNvPr id="645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G. Podgorski, Biol. 1010</a:t>
            </a:r>
          </a:p>
        </p:txBody>
      </p:sp>
      <p:sp>
        <p:nvSpPr>
          <p:cNvPr id="645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3DCBA5F-D05A-4C45-B6A0-445C10C7DF44}" type="slidenum">
              <a:rPr lang="en-US" altLang="en-US" smtClean="0"/>
              <a:pPr/>
              <a:t>40</a:t>
            </a:fld>
            <a:endParaRPr lang="en-US" altLang="en-US"/>
          </a:p>
        </p:txBody>
      </p:sp>
      <p:sp>
        <p:nvSpPr>
          <p:cNvPr id="6451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9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The Plasma Membrane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DB9724A-BD6B-4C71-9C28-7CA0DFDC2218}" type="datetime1">
              <a:rPr lang="en-US" altLang="en-US" smtClean="0"/>
              <a:pPr/>
              <a:t>3/20/2020</a:t>
            </a:fld>
            <a:endParaRPr lang="en-US" altLang="en-US"/>
          </a:p>
        </p:txBody>
      </p:sp>
      <p:sp>
        <p:nvSpPr>
          <p:cNvPr id="655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G. Podgorski, Biol. 1010</a:t>
            </a:r>
          </a:p>
        </p:txBody>
      </p:sp>
      <p:sp>
        <p:nvSpPr>
          <p:cNvPr id="655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5581B53-86E8-4DCA-8089-F529D4CE4652}" type="slidenum">
              <a:rPr lang="en-US" altLang="en-US" smtClean="0"/>
              <a:pPr/>
              <a:t>41</a:t>
            </a:fld>
            <a:endParaRPr lang="en-US" altLang="en-US"/>
          </a:p>
        </p:txBody>
      </p:sp>
      <p:sp>
        <p:nvSpPr>
          <p:cNvPr id="6554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3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The Plasma Membrane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6B207B5-7C5B-4677-8D14-64019E4238DD}" type="datetime1">
              <a:rPr lang="en-US" altLang="en-US" smtClean="0"/>
              <a:pPr/>
              <a:t>3/20/2020</a:t>
            </a:fld>
            <a:endParaRPr lang="en-US" altLang="en-US"/>
          </a:p>
        </p:txBody>
      </p:sp>
      <p:sp>
        <p:nvSpPr>
          <p:cNvPr id="6656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G. Podgorski, Biol. 1010</a:t>
            </a:r>
          </a:p>
        </p:txBody>
      </p:sp>
      <p:sp>
        <p:nvSpPr>
          <p:cNvPr id="665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AD16C3B-AA22-4F92-8364-29246174E8C6}" type="slidenum">
              <a:rPr lang="en-US" altLang="en-US" smtClean="0"/>
              <a:pPr/>
              <a:t>42</a:t>
            </a:fld>
            <a:endParaRPr lang="en-US" altLang="en-US"/>
          </a:p>
        </p:txBody>
      </p:sp>
      <p:sp>
        <p:nvSpPr>
          <p:cNvPr id="665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The Plasma Membrane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03D6A57-DDFF-4573-8148-2196F9D256FA}" type="datetime1">
              <a:rPr lang="en-US" altLang="en-US" smtClean="0"/>
              <a:pPr/>
              <a:t>3/20/2020</a:t>
            </a:fld>
            <a:endParaRPr lang="en-US" altLang="en-US"/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G. Podgorski, Biol. 1010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69978C8-1E5A-4730-88AC-1F6E0ECC0192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512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82625"/>
            <a:ext cx="4560888" cy="3421063"/>
          </a:xfrm>
          <a:solidFill>
            <a:srgbClr val="FFFFFF"/>
          </a:solidFill>
          <a:ln/>
        </p:spPr>
      </p:sp>
      <p:sp>
        <p:nvSpPr>
          <p:cNvPr id="512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30700"/>
            <a:ext cx="5486400" cy="4103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The Plasma Membrane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86AF265-FC29-413B-B48D-54E3FA7B315D}" type="datetime1">
              <a:rPr lang="en-US" altLang="en-US" smtClean="0"/>
              <a:pPr/>
              <a:t>3/20/2020</a:t>
            </a:fld>
            <a:endParaRPr lang="en-US" altLang="en-US"/>
          </a:p>
        </p:txBody>
      </p:sp>
      <p:sp>
        <p:nvSpPr>
          <p:cNvPr id="522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G. Podgorski, Biol. 1010</a:t>
            </a:r>
          </a:p>
        </p:txBody>
      </p:sp>
      <p:sp>
        <p:nvSpPr>
          <p:cNvPr id="522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F9AAAF2-771E-4E21-AE06-873FA029BD6D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522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82625"/>
            <a:ext cx="4560888" cy="3421063"/>
          </a:xfrm>
          <a:solidFill>
            <a:srgbClr val="FFFFFF"/>
          </a:solidFill>
          <a:ln/>
        </p:spPr>
      </p:sp>
      <p:sp>
        <p:nvSpPr>
          <p:cNvPr id="522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30700"/>
            <a:ext cx="5486400" cy="4103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The Plasma Membrane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E2F06AE-48CA-4C47-ABA2-8FAA837F47EC}" type="datetime1">
              <a:rPr lang="en-US" altLang="en-US" smtClean="0"/>
              <a:pPr/>
              <a:t>3/20/2020</a:t>
            </a:fld>
            <a:endParaRPr lang="en-US" altLang="en-US"/>
          </a:p>
        </p:txBody>
      </p:sp>
      <p:sp>
        <p:nvSpPr>
          <p:cNvPr id="5325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G. Podgorski, Biol. 1010</a:t>
            </a:r>
          </a:p>
        </p:txBody>
      </p:sp>
      <p:sp>
        <p:nvSpPr>
          <p:cNvPr id="532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75AB2A9-EF55-49CB-8A3E-1EEDBD6AEC98}" type="slidenum">
              <a:rPr lang="en-US" altLang="en-US" smtClean="0"/>
              <a:pPr/>
              <a:t>27</a:t>
            </a:fld>
            <a:endParaRPr lang="en-US" altLang="en-US"/>
          </a:p>
        </p:txBody>
      </p:sp>
      <p:sp>
        <p:nvSpPr>
          <p:cNvPr id="532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The Plasma Membrane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CF8AF26-1AA7-4574-B306-D3935CA374A2}" type="datetime1">
              <a:rPr lang="en-US" altLang="en-US" smtClean="0"/>
              <a:pPr/>
              <a:t>3/20/2020</a:t>
            </a:fld>
            <a:endParaRPr lang="en-US" altLang="en-US"/>
          </a:p>
        </p:txBody>
      </p:sp>
      <p:sp>
        <p:nvSpPr>
          <p:cNvPr id="5427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G. Podgorski, Biol. 1010</a:t>
            </a:r>
          </a:p>
        </p:txBody>
      </p:sp>
      <p:sp>
        <p:nvSpPr>
          <p:cNvPr id="542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51DFB69-FAD2-4D25-8959-7090864CC15B}" type="slidenum">
              <a:rPr lang="en-US" altLang="en-US" smtClean="0"/>
              <a:pPr/>
              <a:t>28</a:t>
            </a:fld>
            <a:endParaRPr lang="en-US" altLang="en-US"/>
          </a:p>
        </p:txBody>
      </p:sp>
      <p:sp>
        <p:nvSpPr>
          <p:cNvPr id="542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The Plasma Membrane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062E6CA-2CD2-4EA4-AD51-DCC1E27338A5}" type="datetime1">
              <a:rPr lang="en-US" altLang="en-US" smtClean="0"/>
              <a:pPr/>
              <a:t>3/20/2020</a:t>
            </a:fld>
            <a:endParaRPr lang="en-US" altLang="en-US"/>
          </a:p>
        </p:txBody>
      </p:sp>
      <p:sp>
        <p:nvSpPr>
          <p:cNvPr id="553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G. Podgorski, Biol. 1010</a:t>
            </a:r>
          </a:p>
        </p:txBody>
      </p:sp>
      <p:sp>
        <p:nvSpPr>
          <p:cNvPr id="553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FFF1F9D-2C01-4692-AF52-A4620AD6E018}" type="slidenum">
              <a:rPr lang="en-US" altLang="en-US" smtClean="0"/>
              <a:pPr/>
              <a:t>29</a:t>
            </a:fld>
            <a:endParaRPr lang="en-US" altLang="en-US"/>
          </a:p>
        </p:txBody>
      </p:sp>
      <p:sp>
        <p:nvSpPr>
          <p:cNvPr id="553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The Plasma Membrane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DE1139D-C925-4FFD-9EFF-720E6DAF8FF2}" type="datetime1">
              <a:rPr lang="en-US" altLang="en-US" smtClean="0"/>
              <a:pPr/>
              <a:t>3/20/2020</a:t>
            </a:fld>
            <a:endParaRPr lang="en-US" altLang="en-US"/>
          </a:p>
        </p:txBody>
      </p:sp>
      <p:sp>
        <p:nvSpPr>
          <p:cNvPr id="56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G. Podgorski, Biol. 1010</a:t>
            </a:r>
          </a:p>
        </p:txBody>
      </p:sp>
      <p:sp>
        <p:nvSpPr>
          <p:cNvPr id="56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594B167-D075-4267-A6FC-269C6FCB0DE2}" type="slidenum">
              <a:rPr lang="en-US" altLang="en-US" smtClean="0"/>
              <a:pPr/>
              <a:t>30</a:t>
            </a:fld>
            <a:endParaRPr lang="en-US" altLang="en-US"/>
          </a:p>
        </p:txBody>
      </p:sp>
      <p:sp>
        <p:nvSpPr>
          <p:cNvPr id="56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The Plasma Membrane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62F5AA9-45BB-44ED-BEE5-F171B6B1252C}" type="datetime1">
              <a:rPr lang="en-US" altLang="en-US" smtClean="0"/>
              <a:pPr/>
              <a:t>3/20/2020</a:t>
            </a:fld>
            <a:endParaRPr lang="en-US" altLang="en-US"/>
          </a:p>
        </p:txBody>
      </p:sp>
      <p:sp>
        <p:nvSpPr>
          <p:cNvPr id="573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G. Podgorski, Biol. 1010</a:t>
            </a:r>
          </a:p>
        </p:txBody>
      </p:sp>
      <p:sp>
        <p:nvSpPr>
          <p:cNvPr id="573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F998567-85F3-4ABC-9F34-D6F69A74A2F8}" type="slidenum">
              <a:rPr lang="en-US" altLang="en-US" smtClean="0"/>
              <a:pPr/>
              <a:t>31</a:t>
            </a:fld>
            <a:endParaRPr lang="en-US" altLang="en-US"/>
          </a:p>
        </p:txBody>
      </p:sp>
      <p:sp>
        <p:nvSpPr>
          <p:cNvPr id="573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The Plasma Membrane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D33F3D5-F272-42E6-89C7-3183A63C6BF4}" type="datetime1">
              <a:rPr lang="en-US" altLang="en-US" smtClean="0"/>
              <a:pPr/>
              <a:t>3/20/2020</a:t>
            </a:fld>
            <a:endParaRPr lang="en-US" altLang="en-US"/>
          </a:p>
        </p:txBody>
      </p:sp>
      <p:sp>
        <p:nvSpPr>
          <p:cNvPr id="583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G. Podgorski, Biol. 1010</a:t>
            </a:r>
          </a:p>
        </p:txBody>
      </p:sp>
      <p:sp>
        <p:nvSpPr>
          <p:cNvPr id="583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60FAE6E-FF37-486A-BC58-A68F666234CC}" type="slidenum">
              <a:rPr lang="en-US" altLang="en-US" smtClean="0"/>
              <a:pPr/>
              <a:t>35</a:t>
            </a:fld>
            <a:endParaRPr lang="en-US" altLang="en-US"/>
          </a:p>
        </p:txBody>
      </p:sp>
      <p:sp>
        <p:nvSpPr>
          <p:cNvPr id="583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73638-3CFF-44DF-9D6C-71C1808EB8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D5BB0-2D47-4DEE-A265-A01AB81D62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F1DF2-9192-4962-ABE1-AB0C2155AC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B0085-3C32-4FBF-8B51-04C713A5BF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81C32-F3A5-4ED3-9D7D-B4813812D0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16AA7-CE83-4220-BCB4-F3E8007949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320EB-184F-4E52-93BC-AE57CFBE8D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5553E-D502-454D-B519-364542B0F9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13115-B264-4AA0-9A64-E930F8DD42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1042E-5ECB-458F-9F75-0C4A79C4E6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0773-4E6F-4CC9-B4FE-ECA4CED660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5AFF9-7E12-4DD4-84A9-A8632E707D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417AC-5A85-431B-9956-8944C7E9EA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556A3C7-2D98-4FC4-9BAB-70CAB19538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BE26429-A253-476E-8CD3-348B02CAD6AC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n-US" alt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Plasma Membrane</a:t>
            </a:r>
            <a:r>
              <a:rPr lang="en-US" altLang="en-US" sz="4800" b="1">
                <a:solidFill>
                  <a:srgbClr val="FFFF00"/>
                </a:solidFill>
              </a:rPr>
              <a:t> -</a:t>
            </a:r>
            <a:endParaRPr lang="en-US" altLang="en-US" sz="4800" b="1">
              <a:solidFill>
                <a:schemeClr val="bg1"/>
              </a:solidFill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z="4800" b="1">
              <a:solidFill>
                <a:schemeClr val="bg1"/>
              </a:solidFill>
            </a:endParaRPr>
          </a:p>
        </p:txBody>
      </p:sp>
      <p:pic>
        <p:nvPicPr>
          <p:cNvPr id="2053" name="Picture 4" descr="clip01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447800"/>
            <a:ext cx="6705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685800" y="5715000"/>
            <a:ext cx="8153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Gateway to the Cell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DADB2A2-23C3-4ED3-B627-4F2B7859B8C0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304800" y="4648200"/>
            <a:ext cx="845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800" b="1"/>
              <a:t>Polar heads are </a:t>
            </a:r>
            <a:r>
              <a:rPr lang="en-US" altLang="en-US" sz="2800" b="1">
                <a:solidFill>
                  <a:srgbClr val="FFFF0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hydrophilic</a:t>
            </a:r>
            <a:r>
              <a:rPr lang="en-US" altLang="en-US" sz="2800" b="1"/>
              <a:t> “water loving</a:t>
            </a:r>
            <a:r>
              <a:rPr lang="en-US" altLang="en-US" sz="3200" b="1"/>
              <a:t>”</a:t>
            </a:r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228600" y="5334000"/>
            <a:ext cx="8626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800" b="1"/>
              <a:t>Nonpolar tails are </a:t>
            </a:r>
            <a:r>
              <a:rPr lang="en-US" altLang="en-US" sz="2800" b="1">
                <a:solidFill>
                  <a:srgbClr val="FFFF0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hydrophobic</a:t>
            </a:r>
            <a:r>
              <a:rPr lang="en-US" altLang="en-US" sz="2800" b="1"/>
              <a:t> “water fearing”</a:t>
            </a:r>
          </a:p>
        </p:txBody>
      </p:sp>
      <p:sp>
        <p:nvSpPr>
          <p:cNvPr id="126984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altLang="en-US" b="1">
                <a:solidFill>
                  <a:srgbClr val="FFFF0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Cell Membrane</a:t>
            </a:r>
          </a:p>
        </p:txBody>
      </p:sp>
      <p:sp>
        <p:nvSpPr>
          <p:cNvPr id="126986" name="Text Box 10"/>
          <p:cNvSpPr txBox="1">
            <a:spLocks noChangeArrowheads="1"/>
          </p:cNvSpPr>
          <p:nvPr/>
        </p:nvSpPr>
        <p:spPr bwMode="auto">
          <a:xfrm>
            <a:off x="381000" y="6019800"/>
            <a:ext cx="830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/>
              <a:t>Makes membrane </a:t>
            </a:r>
            <a:r>
              <a:rPr lang="en-US" altLang="en-US" sz="2800" b="1">
                <a:solidFill>
                  <a:srgbClr val="FFFF0B"/>
                </a:solidFill>
              </a:rPr>
              <a:t>“Selective”</a:t>
            </a:r>
            <a:r>
              <a:rPr lang="en-US" altLang="en-US" sz="2800" b="1"/>
              <a:t> in what crosses</a:t>
            </a:r>
          </a:p>
        </p:txBody>
      </p:sp>
      <p:pic>
        <p:nvPicPr>
          <p:cNvPr id="11271" name="Picture 5" descr="mso3DE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846138"/>
            <a:ext cx="8520113" cy="330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 autoUpdateAnimBg="0"/>
      <p:bldP spid="126979" grpId="0" autoUpdateAnimBg="0"/>
      <p:bldP spid="12698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198596F-3E06-435B-8FD4-3B0F88000E90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12291" name="Picture 2" descr="bilayer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46075" y="476250"/>
            <a:ext cx="8569325" cy="5832475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FCA8E2A-B04D-4724-8D38-3A1018894383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13315" name="Picture 6" descr="FG05_02"/>
          <p:cNvPicPr>
            <a:picLocks noChangeAspect="1" noChangeArrowheads="1"/>
          </p:cNvPicPr>
          <p:nvPr/>
        </p:nvPicPr>
        <p:blipFill>
          <a:blip r:embed="rId2"/>
          <a:srcRect l="31532" b="9163"/>
          <a:stretch>
            <a:fillRect/>
          </a:stretch>
        </p:blipFill>
        <p:spPr bwMode="auto">
          <a:xfrm>
            <a:off x="2971800" y="762000"/>
            <a:ext cx="579120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16" name="Group 3"/>
          <p:cNvGrpSpPr>
            <a:grpSpLocks/>
          </p:cNvGrpSpPr>
          <p:nvPr/>
        </p:nvGrpSpPr>
        <p:grpSpPr bwMode="auto">
          <a:xfrm>
            <a:off x="304800" y="762000"/>
            <a:ext cx="8153400" cy="4225925"/>
            <a:chOff x="192" y="480"/>
            <a:chExt cx="5136" cy="2662"/>
          </a:xfrm>
        </p:grpSpPr>
        <p:pic>
          <p:nvPicPr>
            <p:cNvPr id="13320" name="Picture 5" descr="FG05_02"/>
            <p:cNvPicPr>
              <a:picLocks noChangeAspect="1" noChangeArrowheads="1"/>
            </p:cNvPicPr>
            <p:nvPr/>
          </p:nvPicPr>
          <p:blipFill>
            <a:blip r:embed="rId2"/>
            <a:srcRect r="68468" b="9163"/>
            <a:stretch>
              <a:fillRect/>
            </a:stretch>
          </p:blipFill>
          <p:spPr bwMode="auto">
            <a:xfrm>
              <a:off x="192" y="480"/>
              <a:ext cx="1680" cy="2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1" name="Text Box 4"/>
            <p:cNvSpPr txBox="1">
              <a:spLocks noChangeArrowheads="1"/>
            </p:cNvSpPr>
            <p:nvPr/>
          </p:nvSpPr>
          <p:spPr bwMode="auto">
            <a:xfrm>
              <a:off x="230" y="2777"/>
              <a:ext cx="509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altLang="en-US" sz="3200" b="1"/>
            </a:p>
          </p:txBody>
        </p:sp>
      </p:grpSp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altLang="en-US" b="1">
                <a:solidFill>
                  <a:srgbClr val="FFFF0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Cell Membrane</a:t>
            </a: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4800600" y="4724400"/>
            <a:ext cx="43434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FF0B"/>
                </a:solidFill>
              </a:rPr>
              <a:t>Hydrophobic</a:t>
            </a:r>
            <a:r>
              <a:rPr lang="en-US" altLang="en-US" sz="3200" b="1"/>
              <a:t> molecules pass </a:t>
            </a:r>
            <a:r>
              <a:rPr lang="en-US" altLang="en-US" sz="3200" b="1">
                <a:solidFill>
                  <a:srgbClr val="FFFF0B"/>
                </a:solidFill>
              </a:rPr>
              <a:t>easily</a:t>
            </a:r>
            <a:r>
              <a:rPr lang="en-US" altLang="en-US" sz="3200" b="1"/>
              <a:t>; hydrophillic </a:t>
            </a:r>
            <a:r>
              <a:rPr lang="en-US" altLang="en-US" sz="3200" b="1">
                <a:solidFill>
                  <a:srgbClr val="FFFF0B"/>
                </a:solidFill>
              </a:rPr>
              <a:t>DO NOT</a:t>
            </a:r>
          </a:p>
        </p:txBody>
      </p:sp>
      <p:sp>
        <p:nvSpPr>
          <p:cNvPr id="81920" name="Text Box 0"/>
          <p:cNvSpPr txBox="1">
            <a:spLocks noChangeArrowheads="1"/>
          </p:cNvSpPr>
          <p:nvPr/>
        </p:nvSpPr>
        <p:spPr bwMode="auto">
          <a:xfrm>
            <a:off x="381000" y="4648200"/>
            <a:ext cx="48006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>
                <a:solidFill>
                  <a:srgbClr val="DE6306"/>
                </a:solidFill>
              </a:rPr>
              <a:t>The cell membrane is made of  2 layers of </a:t>
            </a:r>
            <a:r>
              <a:rPr lang="en-US" altLang="en-US" sz="2800" b="1">
                <a:solidFill>
                  <a:srgbClr val="FFFF0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phospholipid</a:t>
            </a:r>
            <a:r>
              <a:rPr lang="en-US" altLang="en-US" sz="2800" b="1">
                <a:solidFill>
                  <a:srgbClr val="FFFF0B"/>
                </a:solidFill>
              </a:rPr>
              <a:t>s</a:t>
            </a:r>
            <a:r>
              <a:rPr lang="en-US" altLang="en-US" sz="2800" b="1">
                <a:solidFill>
                  <a:srgbClr val="DE6306"/>
                </a:solidFill>
              </a:rPr>
              <a:t> called the lipid </a:t>
            </a:r>
            <a:r>
              <a:rPr lang="en-US" altLang="en-US" sz="2800" b="1">
                <a:solidFill>
                  <a:srgbClr val="FFFF0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bilayer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7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AFABCA-9D32-4246-93AF-2576D497AE55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5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Solubility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3600" b="1">
                <a:solidFill>
                  <a:schemeClr val="bg1"/>
                </a:solidFill>
              </a:rPr>
              <a:t>Materials that are soluble in </a:t>
            </a:r>
            <a:r>
              <a:rPr lang="en-US" altLang="en-US" sz="3600" b="1">
                <a:solidFill>
                  <a:srgbClr val="FFFF00"/>
                </a:solidFill>
              </a:rPr>
              <a:t>lipids</a:t>
            </a:r>
            <a:r>
              <a:rPr lang="en-US" altLang="en-US" sz="3600" b="1">
                <a:solidFill>
                  <a:schemeClr val="bg1"/>
                </a:solidFill>
              </a:rPr>
              <a:t> can pass through the cell membrane </a:t>
            </a:r>
            <a:r>
              <a:rPr lang="en-US" altLang="en-US" sz="3600" b="1">
                <a:solidFill>
                  <a:srgbClr val="FFFF00"/>
                </a:solidFill>
              </a:rPr>
              <a:t>easily</a:t>
            </a:r>
          </a:p>
        </p:txBody>
      </p:sp>
      <p:pic>
        <p:nvPicPr>
          <p:cNvPr id="14341" name="Picture 6" descr="Phospholipid[1]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270125"/>
            <a:ext cx="3810000" cy="3535363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6465824-9F18-414F-A04D-7AC0F8D8BB87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838200" y="4800600"/>
            <a:ext cx="76962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sz="2800" b="1">
                <a:solidFill>
                  <a:srgbClr val="FFFF0B"/>
                </a:solidFill>
              </a:rPr>
              <a:t>Small</a:t>
            </a:r>
            <a:r>
              <a:rPr lang="en-US" altLang="en-US" sz="2800" b="1"/>
              <a:t> non-charged molecules move through easily.</a:t>
            </a:r>
          </a:p>
          <a:p>
            <a:r>
              <a:rPr lang="en-US" altLang="en-US" sz="2800" b="1">
                <a:solidFill>
                  <a:srgbClr val="FFFF0B"/>
                </a:solidFill>
              </a:rPr>
              <a:t>Examples: O</a:t>
            </a:r>
            <a:r>
              <a:rPr lang="en-US" altLang="en-US" sz="2800" b="1" baseline="-25000">
                <a:solidFill>
                  <a:srgbClr val="FFFF0B"/>
                </a:solidFill>
              </a:rPr>
              <a:t>2</a:t>
            </a:r>
            <a:r>
              <a:rPr lang="en-US" altLang="en-US" sz="2800" b="1">
                <a:solidFill>
                  <a:srgbClr val="FFFF0B"/>
                </a:solidFill>
              </a:rPr>
              <a:t>, and CO</a:t>
            </a:r>
            <a:r>
              <a:rPr lang="en-US" altLang="en-US" sz="2800" b="1" baseline="-25000">
                <a:solidFill>
                  <a:srgbClr val="FFFF0B"/>
                </a:solidFill>
              </a:rPr>
              <a:t>2</a:t>
            </a:r>
            <a:endParaRPr lang="en-US" altLang="en-US" sz="2800" b="1">
              <a:solidFill>
                <a:srgbClr val="FFFF0B"/>
              </a:solidFill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65125" y="5959475"/>
            <a:ext cx="8321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altLang="en-US" sz="2800" b="1"/>
          </a:p>
        </p:txBody>
      </p:sp>
      <p:pic>
        <p:nvPicPr>
          <p:cNvPr id="15365" name="Picture 7" descr="FG05_02"/>
          <p:cNvPicPr>
            <a:picLocks noChangeAspect="1" noChangeArrowheads="1"/>
          </p:cNvPicPr>
          <p:nvPr/>
        </p:nvPicPr>
        <p:blipFill>
          <a:blip r:embed="rId2"/>
          <a:srcRect l="31532" b="9163"/>
          <a:stretch>
            <a:fillRect/>
          </a:stretch>
        </p:blipFill>
        <p:spPr bwMode="auto">
          <a:xfrm>
            <a:off x="2971800" y="762000"/>
            <a:ext cx="579120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6" name="Group 9"/>
          <p:cNvGrpSpPr>
            <a:grpSpLocks/>
          </p:cNvGrpSpPr>
          <p:nvPr/>
        </p:nvGrpSpPr>
        <p:grpSpPr bwMode="auto">
          <a:xfrm>
            <a:off x="304800" y="762000"/>
            <a:ext cx="8153400" cy="4225925"/>
            <a:chOff x="192" y="480"/>
            <a:chExt cx="5136" cy="2662"/>
          </a:xfrm>
        </p:grpSpPr>
        <p:pic>
          <p:nvPicPr>
            <p:cNvPr id="15368" name="Picture 6" descr="FG05_02"/>
            <p:cNvPicPr>
              <a:picLocks noChangeAspect="1" noChangeArrowheads="1"/>
            </p:cNvPicPr>
            <p:nvPr/>
          </p:nvPicPr>
          <p:blipFill>
            <a:blip r:embed="rId2"/>
            <a:srcRect r="68468" b="9163"/>
            <a:stretch>
              <a:fillRect/>
            </a:stretch>
          </p:blipFill>
          <p:spPr bwMode="auto">
            <a:xfrm>
              <a:off x="192" y="480"/>
              <a:ext cx="1680" cy="2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9" name="Text Box 8"/>
            <p:cNvSpPr txBox="1">
              <a:spLocks noChangeArrowheads="1"/>
            </p:cNvSpPr>
            <p:nvPr/>
          </p:nvSpPr>
          <p:spPr bwMode="auto">
            <a:xfrm>
              <a:off x="230" y="2777"/>
              <a:ext cx="509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altLang="en-US" sz="3200" b="1"/>
            </a:p>
          </p:txBody>
        </p:sp>
      </p:grpSp>
      <p:sp>
        <p:nvSpPr>
          <p:cNvPr id="2058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altLang="en-US" b="1">
                <a:solidFill>
                  <a:srgbClr val="FFFF0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Semipermeable Membrane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utoUpdateAnimBg="0"/>
      <p:bldP spid="205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FBDBA31-15C0-46F3-A90C-8EECD86FB238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128006" name="Text Box 6"/>
          <p:cNvSpPr txBox="1">
            <a:spLocks noChangeArrowheads="1"/>
          </p:cNvSpPr>
          <p:nvPr/>
        </p:nvSpPr>
        <p:spPr bwMode="auto">
          <a:xfrm>
            <a:off x="685800" y="4724400"/>
            <a:ext cx="8153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sz="2800" b="1">
                <a:solidFill>
                  <a:srgbClr val="FFFF0B"/>
                </a:solidFill>
              </a:rPr>
              <a:t>Ions</a:t>
            </a:r>
            <a:r>
              <a:rPr lang="en-US" altLang="en-US" sz="2800" b="1"/>
              <a:t>, and large molecules such as </a:t>
            </a:r>
            <a:r>
              <a:rPr lang="en-US" altLang="en-US" sz="2800" b="1">
                <a:solidFill>
                  <a:srgbClr val="FFFF00"/>
                </a:solidFill>
              </a:rPr>
              <a:t>glucose and amino acids</a:t>
            </a:r>
            <a:r>
              <a:rPr lang="en-US" altLang="en-US" sz="2800" b="1"/>
              <a:t> do not move through the membrane on their own. </a:t>
            </a:r>
            <a:r>
              <a:rPr lang="en-US" altLang="en-US" sz="2800" b="1">
                <a:solidFill>
                  <a:srgbClr val="FFFF0B"/>
                </a:solidFill>
              </a:rPr>
              <a:t>They must use transport proteins</a:t>
            </a:r>
            <a:endParaRPr lang="en-US" altLang="en-US">
              <a:solidFill>
                <a:srgbClr val="FFFF0B"/>
              </a:solidFill>
            </a:endParaRPr>
          </a:p>
        </p:txBody>
      </p:sp>
      <p:sp>
        <p:nvSpPr>
          <p:cNvPr id="128007" name="Text Box 7"/>
          <p:cNvSpPr txBox="1">
            <a:spLocks noChangeArrowheads="1"/>
          </p:cNvSpPr>
          <p:nvPr/>
        </p:nvSpPr>
        <p:spPr bwMode="auto">
          <a:xfrm>
            <a:off x="685800" y="0"/>
            <a:ext cx="8153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4400" b="1">
                <a:solidFill>
                  <a:srgbClr val="FFFF0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Semipermeable Membrane</a:t>
            </a:r>
          </a:p>
        </p:txBody>
      </p:sp>
      <p:pic>
        <p:nvPicPr>
          <p:cNvPr id="1638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90600"/>
            <a:ext cx="80597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635593F-DE7D-409D-8EE2-4A3D42418644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590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en-US" sz="5400" b="1">
                <a:solidFill>
                  <a:srgbClr val="FFFF0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Types of Transport Across Cell Membranes</a:t>
            </a:r>
            <a:br>
              <a:rPr lang="en-US" altLang="en-US" sz="5400" b="1">
                <a:solidFill>
                  <a:srgbClr val="FFFF0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altLang="en-US" sz="5400" b="1">
              <a:solidFill>
                <a:srgbClr val="FFFF0B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93A6877-7325-4ABA-A015-B8A0B2986B59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247810" name="Rectangle 1026"/>
          <p:cNvSpPr>
            <a:spLocks noGrp="1" noChangeArrowheads="1"/>
          </p:cNvSpPr>
          <p:nvPr>
            <p:ph type="title"/>
          </p:nvPr>
        </p:nvSpPr>
        <p:spPr>
          <a:ln w="3175" cap="rnd">
            <a:solidFill>
              <a:schemeClr val="bg1"/>
            </a:solidFill>
            <a:prstDash val="sysDot"/>
          </a:ln>
        </p:spPr>
        <p:txBody>
          <a:bodyPr/>
          <a:lstStyle/>
          <a:p>
            <a:pPr>
              <a:defRPr/>
            </a:pPr>
            <a:r>
              <a:rPr lang="en-US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Simple Diffusion</a:t>
            </a:r>
          </a:p>
        </p:txBody>
      </p:sp>
      <p:sp>
        <p:nvSpPr>
          <p:cNvPr id="247811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9525" cy="4114800"/>
          </a:xfrm>
        </p:spPr>
        <p:txBody>
          <a:bodyPr/>
          <a:lstStyle/>
          <a:p>
            <a:pPr>
              <a:defRPr/>
            </a:pPr>
            <a:r>
              <a:rPr lang="en-US" altLang="en-US" sz="3600" b="1">
                <a:solidFill>
                  <a:srgbClr val="FFFF0B"/>
                </a:solidFill>
              </a:rPr>
              <a:t>Requires </a:t>
            </a:r>
            <a:r>
              <a:rPr lang="en-US" altLang="en-US" sz="3600" b="1">
                <a:solidFill>
                  <a:srgbClr val="DE63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</a:t>
            </a:r>
            <a:r>
              <a:rPr lang="en-US" altLang="en-US" sz="3600" b="1">
                <a:solidFill>
                  <a:srgbClr val="FFFF0B"/>
                </a:solidFill>
              </a:rPr>
              <a:t> energy</a:t>
            </a:r>
          </a:p>
          <a:p>
            <a:pPr>
              <a:defRPr/>
            </a:pPr>
            <a:r>
              <a:rPr lang="en-US" altLang="en-US" sz="3600" b="1">
                <a:solidFill>
                  <a:srgbClr val="FFFF0B"/>
                </a:solidFill>
              </a:rPr>
              <a:t>Molecules move from area of </a:t>
            </a:r>
            <a:r>
              <a:rPr lang="en-US" altLang="en-US" sz="3600" b="1">
                <a:solidFill>
                  <a:srgbClr val="DE63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HIGH to LOW</a:t>
            </a:r>
            <a:r>
              <a:rPr lang="en-US" altLang="en-US" sz="3600" b="1">
                <a:solidFill>
                  <a:srgbClr val="FFFF0B"/>
                </a:solidFill>
              </a:rPr>
              <a:t> concentration</a:t>
            </a:r>
          </a:p>
        </p:txBody>
      </p:sp>
      <p:pic>
        <p:nvPicPr>
          <p:cNvPr id="247812" name="Picture 1028" descr="diffusion-animated[1]"/>
          <p:cNvPicPr>
            <a:picLocks noGrp="1" noChangeAspect="1" noChangeArrowheads="1" noCrop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76800" y="2362200"/>
            <a:ext cx="3819525" cy="32575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2D99F00-496A-49D0-8B0B-21C8A37C7DC2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DIFFUSION</a:t>
            </a:r>
            <a:endParaRPr lang="en-US" altLang="en-US" sz="4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4419600" cy="4114800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GB" altLang="en-US" sz="3200" b="1" dirty="0">
                <a:solidFill>
                  <a:srgbClr val="FFFF0B"/>
                </a:solidFill>
                <a:cs typeface="Arial" charset="0"/>
              </a:rPr>
              <a:t>Diffusion is a </a:t>
            </a:r>
            <a:r>
              <a:rPr lang="en-GB" altLang="en-US" sz="3200" b="1" dirty="0">
                <a:solidFill>
                  <a:srgbClr val="C55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PASSIVE</a:t>
            </a:r>
            <a:r>
              <a:rPr lang="en-GB" altLang="en-US" sz="3200" b="1" dirty="0">
                <a:solidFill>
                  <a:srgbClr val="FFFF0B"/>
                </a:solidFill>
                <a:cs typeface="Arial" charset="0"/>
              </a:rPr>
              <a:t> process which means no energy is used to make the molecules move.</a:t>
            </a:r>
            <a:endParaRPr lang="en-US" altLang="en-US" sz="3200" b="1" dirty="0">
              <a:solidFill>
                <a:srgbClr val="C55705"/>
              </a:solidFill>
              <a:cs typeface="Arial" charset="0"/>
            </a:endParaRPr>
          </a:p>
        </p:txBody>
      </p:sp>
      <p:pic>
        <p:nvPicPr>
          <p:cNvPr id="246790" name="Picture 6" descr="passtransanim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905000"/>
            <a:ext cx="372586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7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B5BF4F7-F8E7-445A-B3B9-C5BCB79F8D8C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GB" altLang="en-US" b="1">
                <a:solidFill>
                  <a:srgbClr val="FFFF0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Diffusion of Liquids</a:t>
            </a:r>
            <a:endParaRPr lang="en-US" altLang="en-US" b="1">
              <a:solidFill>
                <a:srgbClr val="FFFF0B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484" name="Picture 4" descr="FG05_04"/>
          <p:cNvPicPr>
            <a:picLocks noChangeAspect="1" noChangeArrowheads="1"/>
          </p:cNvPicPr>
          <p:nvPr/>
        </p:nvPicPr>
        <p:blipFill>
          <a:blip r:embed="rId2"/>
          <a:srcRect l="4619" b="7396"/>
          <a:stretch>
            <a:fillRect/>
          </a:stretch>
        </p:blipFill>
        <p:spPr bwMode="auto">
          <a:xfrm>
            <a:off x="457200" y="1371600"/>
            <a:ext cx="8458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9C79AFF-41A4-4C21-B817-91EEF1E11FA1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Photograph of a Cell Membrane</a:t>
            </a:r>
          </a:p>
        </p:txBody>
      </p:sp>
      <p:pic>
        <p:nvPicPr>
          <p:cNvPr id="5122" name="Picture 2" descr="realce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981200"/>
            <a:ext cx="5489575" cy="464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0F9C2D1-82C1-4BCB-B26D-CD0E050EDFB8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05800" cy="1143000"/>
          </a:xfrm>
        </p:spPr>
        <p:txBody>
          <a:bodyPr/>
          <a:lstStyle/>
          <a:p>
            <a:pPr>
              <a:defRPr/>
            </a:pPr>
            <a:r>
              <a:rPr lang="en-GB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Diffusion through a Membrane</a:t>
            </a:r>
            <a:endParaRPr lang="en-US" altLang="en-US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/>
              <a:t> </a:t>
            </a:r>
          </a:p>
        </p:txBody>
      </p:sp>
      <p:pic>
        <p:nvPicPr>
          <p:cNvPr id="21509" name="Picture 5" descr="diffusion[1]"/>
          <p:cNvPicPr>
            <a:picLocks noChangeAspect="1" noChangeArrowheads="1"/>
          </p:cNvPicPr>
          <p:nvPr/>
        </p:nvPicPr>
        <p:blipFill>
          <a:blip r:embed="rId2"/>
          <a:srcRect b="23180"/>
          <a:stretch>
            <a:fillRect/>
          </a:stretch>
        </p:blipFill>
        <p:spPr bwMode="auto">
          <a:xfrm>
            <a:off x="838200" y="1524000"/>
            <a:ext cx="7620000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3048000" y="23622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3048000" y="3657600"/>
            <a:ext cx="13716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4419600" y="4953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CC3300"/>
                </a:solidFill>
              </a:rPr>
              <a:t>Cell membrane</a:t>
            </a:r>
          </a:p>
        </p:txBody>
      </p:sp>
      <p:sp>
        <p:nvSpPr>
          <p:cNvPr id="250889" name="Text Box 9"/>
          <p:cNvSpPr txBox="1">
            <a:spLocks noChangeArrowheads="1"/>
          </p:cNvSpPr>
          <p:nvPr/>
        </p:nvSpPr>
        <p:spPr bwMode="auto">
          <a:xfrm>
            <a:off x="381000" y="5867400"/>
            <a:ext cx="830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/>
              <a:t>Solute moves </a:t>
            </a:r>
            <a:r>
              <a:rPr lang="en-US" altLang="en-US" b="1">
                <a:solidFill>
                  <a:srgbClr val="C55705"/>
                </a:solidFill>
              </a:rPr>
              <a:t>DOWN</a:t>
            </a:r>
            <a:r>
              <a:rPr lang="en-US" altLang="en-US" b="1"/>
              <a:t> concentration gradient </a:t>
            </a:r>
            <a:r>
              <a:rPr lang="en-US" altLang="en-US" b="1">
                <a:solidFill>
                  <a:srgbClr val="C55705"/>
                </a:solidFill>
              </a:rPr>
              <a:t>(HIGH to LOW)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0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0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9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8BA7BB9-288A-4C1E-9F12-F8EC6882631D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5400" b="1" dirty="0">
                <a:solidFill>
                  <a:srgbClr val="FFFF0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Osmosis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182813"/>
            <a:ext cx="4114800" cy="4114800"/>
          </a:xfrm>
        </p:spPr>
        <p:txBody>
          <a:bodyPr/>
          <a:lstStyle/>
          <a:p>
            <a:pPr>
              <a:defRPr/>
            </a:pPr>
            <a:r>
              <a:rPr lang="en-US" altLang="en-US" b="1" dirty="0">
                <a:solidFill>
                  <a:srgbClr val="DE63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Diffusion of water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across a membrane</a:t>
            </a:r>
          </a:p>
          <a:p>
            <a:pPr>
              <a:defRPr/>
            </a:pP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Moves from </a:t>
            </a:r>
            <a:r>
              <a:rPr lang="en-US" altLang="en-US" b="1" dirty="0">
                <a:solidFill>
                  <a:srgbClr val="DE63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HIGH 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Concentration to a </a:t>
            </a:r>
            <a:r>
              <a:rPr lang="en-US" altLang="en-US" b="1" dirty="0">
                <a:solidFill>
                  <a:srgbClr val="DE63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LOW concentration</a:t>
            </a:r>
            <a:endParaRPr lang="en-US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2533" name="Picture 9" descr="diffusio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981200"/>
            <a:ext cx="365283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10"/>
          <p:cNvSpPr txBox="1">
            <a:spLocks noChangeArrowheads="1"/>
          </p:cNvSpPr>
          <p:nvPr/>
        </p:nvSpPr>
        <p:spPr bwMode="auto">
          <a:xfrm>
            <a:off x="4572000" y="1905000"/>
            <a:ext cx="37338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 b="1">
                <a:solidFill>
                  <a:schemeClr val="tx1"/>
                </a:solidFill>
              </a:rPr>
              <a:t>Diffusion across a membrane</a:t>
            </a:r>
          </a:p>
        </p:txBody>
      </p:sp>
      <p:sp>
        <p:nvSpPr>
          <p:cNvPr id="22535" name="Text Box 11"/>
          <p:cNvSpPr txBox="1">
            <a:spLocks noChangeArrowheads="1"/>
          </p:cNvSpPr>
          <p:nvPr/>
        </p:nvSpPr>
        <p:spPr bwMode="auto">
          <a:xfrm>
            <a:off x="7239000" y="3733800"/>
            <a:ext cx="1676400" cy="581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>
                <a:solidFill>
                  <a:schemeClr val="tx1"/>
                </a:solidFill>
              </a:rPr>
              <a:t>Semipermeable membrane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E37E067-2441-4908-909F-F3E1778D88A4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30310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Cell in Isotonic Solution</a:t>
            </a: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1219200" y="1447800"/>
            <a:ext cx="5791200" cy="403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3557" name="Oval 6"/>
          <p:cNvSpPr>
            <a:spLocks noChangeArrowheads="1"/>
          </p:cNvSpPr>
          <p:nvPr/>
        </p:nvSpPr>
        <p:spPr bwMode="auto">
          <a:xfrm>
            <a:off x="2590800" y="2590800"/>
            <a:ext cx="3048000" cy="2514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3810000" y="41148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03112" name="Text Box 8"/>
          <p:cNvSpPr txBox="1">
            <a:spLocks noChangeArrowheads="1"/>
          </p:cNvSpPr>
          <p:nvPr/>
        </p:nvSpPr>
        <p:spPr bwMode="auto">
          <a:xfrm>
            <a:off x="3429000" y="2971800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CELL</a:t>
            </a:r>
          </a:p>
        </p:txBody>
      </p:sp>
      <p:sp>
        <p:nvSpPr>
          <p:cNvPr id="23560" name="Text Box 9"/>
          <p:cNvSpPr txBox="1">
            <a:spLocks noChangeArrowheads="1"/>
          </p:cNvSpPr>
          <p:nvPr/>
        </p:nvSpPr>
        <p:spPr bwMode="auto">
          <a:xfrm>
            <a:off x="1524000" y="1600200"/>
            <a:ext cx="2133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tx1"/>
                </a:solidFill>
              </a:rPr>
              <a:t>10% NaCL</a:t>
            </a:r>
            <a:br>
              <a:rPr lang="en-US" altLang="en-US" b="1">
                <a:solidFill>
                  <a:schemeClr val="tx1"/>
                </a:solidFill>
              </a:rPr>
            </a:br>
            <a:r>
              <a:rPr lang="en-US" altLang="en-US" b="1">
                <a:solidFill>
                  <a:schemeClr val="tx1"/>
                </a:solidFill>
              </a:rPr>
              <a:t>90% H</a:t>
            </a:r>
            <a:r>
              <a:rPr lang="en-US" altLang="en-US" b="1" baseline="-25000">
                <a:solidFill>
                  <a:schemeClr val="tx1"/>
                </a:solidFill>
              </a:rPr>
              <a:t>2</a:t>
            </a:r>
            <a:r>
              <a:rPr lang="en-US" altLang="en-US" b="1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23561" name="Text Box 11"/>
          <p:cNvSpPr txBox="1">
            <a:spLocks noChangeArrowheads="1"/>
          </p:cNvSpPr>
          <p:nvPr/>
        </p:nvSpPr>
        <p:spPr bwMode="auto">
          <a:xfrm>
            <a:off x="3276600" y="3810000"/>
            <a:ext cx="1828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en-US" b="1">
                <a:solidFill>
                  <a:schemeClr val="tx1"/>
                </a:solidFill>
              </a:rPr>
              <a:t>10% NaCL</a:t>
            </a:r>
          </a:p>
          <a:p>
            <a:pPr algn="ctr"/>
            <a:r>
              <a:rPr lang="en-US" altLang="en-US" b="1">
                <a:solidFill>
                  <a:schemeClr val="tx1"/>
                </a:solidFill>
              </a:rPr>
              <a:t>90% H</a:t>
            </a:r>
            <a:r>
              <a:rPr lang="en-US" altLang="en-US" b="1" baseline="-25000">
                <a:solidFill>
                  <a:schemeClr val="tx1"/>
                </a:solidFill>
              </a:rPr>
              <a:t>2</a:t>
            </a:r>
            <a:r>
              <a:rPr lang="en-US" altLang="en-US" b="1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303116" name="Text Box 12"/>
          <p:cNvSpPr txBox="1">
            <a:spLocks noChangeArrowheads="1"/>
          </p:cNvSpPr>
          <p:nvPr/>
        </p:nvSpPr>
        <p:spPr bwMode="auto">
          <a:xfrm>
            <a:off x="914400" y="5562600"/>
            <a:ext cx="678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/>
              <a:t>What is the direction of water movement?</a:t>
            </a:r>
          </a:p>
        </p:txBody>
      </p:sp>
      <p:sp>
        <p:nvSpPr>
          <p:cNvPr id="303118" name="Line 14"/>
          <p:cNvSpPr>
            <a:spLocks noChangeShapeType="1"/>
          </p:cNvSpPr>
          <p:nvPr/>
        </p:nvSpPr>
        <p:spPr bwMode="auto">
          <a:xfrm>
            <a:off x="5334000" y="3657600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303119" name="Line 15"/>
          <p:cNvSpPr>
            <a:spLocks noChangeShapeType="1"/>
          </p:cNvSpPr>
          <p:nvPr/>
        </p:nvSpPr>
        <p:spPr bwMode="auto">
          <a:xfrm flipH="1">
            <a:off x="5257800" y="3886200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23565" name="Text Box 16"/>
          <p:cNvSpPr txBox="1">
            <a:spLocks noChangeArrowheads="1"/>
          </p:cNvSpPr>
          <p:nvPr/>
        </p:nvSpPr>
        <p:spPr bwMode="auto">
          <a:xfrm>
            <a:off x="1066800" y="61722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03121" name="Text Box 17"/>
          <p:cNvSpPr txBox="1">
            <a:spLocks noChangeArrowheads="1"/>
          </p:cNvSpPr>
          <p:nvPr/>
        </p:nvSpPr>
        <p:spPr bwMode="auto">
          <a:xfrm>
            <a:off x="1143000" y="6096000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The cell is at _______________.</a:t>
            </a:r>
          </a:p>
        </p:txBody>
      </p:sp>
      <p:sp>
        <p:nvSpPr>
          <p:cNvPr id="23567" name="Text Box 18"/>
          <p:cNvSpPr txBox="1">
            <a:spLocks noChangeArrowheads="1"/>
          </p:cNvSpPr>
          <p:nvPr/>
        </p:nvSpPr>
        <p:spPr bwMode="auto">
          <a:xfrm>
            <a:off x="3352800" y="60198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03123" name="Text Box 19"/>
          <p:cNvSpPr txBox="1">
            <a:spLocks noChangeArrowheads="1"/>
          </p:cNvSpPr>
          <p:nvPr/>
        </p:nvSpPr>
        <p:spPr bwMode="auto">
          <a:xfrm>
            <a:off x="3581400" y="6019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/>
              <a:t>equilibrium</a:t>
            </a:r>
          </a:p>
        </p:txBody>
      </p:sp>
      <p:sp>
        <p:nvSpPr>
          <p:cNvPr id="303125" name="Text Box 21"/>
          <p:cNvSpPr txBox="1">
            <a:spLocks noChangeArrowheads="1"/>
          </p:cNvSpPr>
          <p:nvPr/>
        </p:nvSpPr>
        <p:spPr bwMode="auto">
          <a:xfrm>
            <a:off x="4038600" y="17526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ENVIRONMENT</a:t>
            </a:r>
          </a:p>
        </p:txBody>
      </p:sp>
      <p:sp>
        <p:nvSpPr>
          <p:cNvPr id="303126" name="Text Box 22"/>
          <p:cNvSpPr txBox="1">
            <a:spLocks noChangeArrowheads="1"/>
          </p:cNvSpPr>
          <p:nvPr/>
        </p:nvSpPr>
        <p:spPr bwMode="auto">
          <a:xfrm>
            <a:off x="6629400" y="3505200"/>
            <a:ext cx="2133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NO NET MOVEMENT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3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3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3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3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3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3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3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3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3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3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16" grpId="0"/>
      <p:bldP spid="303118" grpId="0" animBg="1"/>
      <p:bldP spid="303119" grpId="0" animBg="1"/>
      <p:bldP spid="303121" grpId="0"/>
      <p:bldP spid="3031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D2E0C16-0566-4B29-855B-1398551F20E8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Cell in Hypotonic Solution</a:t>
            </a: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1295400" y="1524000"/>
            <a:ext cx="5791200" cy="403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581" name="Oval 4"/>
          <p:cNvSpPr>
            <a:spLocks noChangeArrowheads="1"/>
          </p:cNvSpPr>
          <p:nvPr/>
        </p:nvSpPr>
        <p:spPr bwMode="auto">
          <a:xfrm>
            <a:off x="2590800" y="2590800"/>
            <a:ext cx="3048000" cy="2514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582" name="Text Box 5"/>
          <p:cNvSpPr txBox="1">
            <a:spLocks noChangeArrowheads="1"/>
          </p:cNvSpPr>
          <p:nvPr/>
        </p:nvSpPr>
        <p:spPr bwMode="auto">
          <a:xfrm>
            <a:off x="3810000" y="41148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05158" name="Text Box 6"/>
          <p:cNvSpPr txBox="1">
            <a:spLocks noChangeArrowheads="1"/>
          </p:cNvSpPr>
          <p:nvPr/>
        </p:nvSpPr>
        <p:spPr bwMode="auto">
          <a:xfrm>
            <a:off x="3429000" y="2971800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CELL</a:t>
            </a:r>
          </a:p>
        </p:txBody>
      </p:sp>
      <p:sp>
        <p:nvSpPr>
          <p:cNvPr id="24584" name="Text Box 7"/>
          <p:cNvSpPr txBox="1">
            <a:spLocks noChangeArrowheads="1"/>
          </p:cNvSpPr>
          <p:nvPr/>
        </p:nvSpPr>
        <p:spPr bwMode="auto">
          <a:xfrm>
            <a:off x="1524000" y="1828800"/>
            <a:ext cx="2133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tx1"/>
                </a:solidFill>
              </a:rPr>
              <a:t>10% NaCL</a:t>
            </a:r>
            <a:br>
              <a:rPr lang="en-US" altLang="en-US" b="1">
                <a:solidFill>
                  <a:schemeClr val="tx1"/>
                </a:solidFill>
              </a:rPr>
            </a:br>
            <a:r>
              <a:rPr lang="en-US" altLang="en-US" b="1">
                <a:solidFill>
                  <a:schemeClr val="tx1"/>
                </a:solidFill>
              </a:rPr>
              <a:t>90% H</a:t>
            </a:r>
            <a:r>
              <a:rPr lang="en-US" altLang="en-US" b="1" baseline="-25000">
                <a:solidFill>
                  <a:schemeClr val="tx1"/>
                </a:solidFill>
              </a:rPr>
              <a:t>2</a:t>
            </a:r>
            <a:r>
              <a:rPr lang="en-US" altLang="en-US" b="1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24585" name="Text Box 8"/>
          <p:cNvSpPr txBox="1">
            <a:spLocks noChangeArrowheads="1"/>
          </p:cNvSpPr>
          <p:nvPr/>
        </p:nvSpPr>
        <p:spPr bwMode="auto">
          <a:xfrm>
            <a:off x="3276600" y="3810000"/>
            <a:ext cx="1828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en-US" b="1">
                <a:solidFill>
                  <a:schemeClr val="tx1"/>
                </a:solidFill>
              </a:rPr>
              <a:t>20% NaCL</a:t>
            </a:r>
          </a:p>
          <a:p>
            <a:pPr algn="ctr"/>
            <a:r>
              <a:rPr lang="en-US" altLang="en-US" b="1">
                <a:solidFill>
                  <a:schemeClr val="tx1"/>
                </a:solidFill>
              </a:rPr>
              <a:t>80% H</a:t>
            </a:r>
            <a:r>
              <a:rPr lang="en-US" altLang="en-US" b="1" baseline="-25000">
                <a:solidFill>
                  <a:schemeClr val="tx1"/>
                </a:solidFill>
              </a:rPr>
              <a:t>2</a:t>
            </a:r>
            <a:r>
              <a:rPr lang="en-US" altLang="en-US" b="1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305161" name="Text Box 9"/>
          <p:cNvSpPr txBox="1">
            <a:spLocks noChangeArrowheads="1"/>
          </p:cNvSpPr>
          <p:nvPr/>
        </p:nvSpPr>
        <p:spPr bwMode="auto">
          <a:xfrm>
            <a:off x="1066800" y="5867400"/>
            <a:ext cx="678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/>
              <a:t>What is the direction of water movement?</a:t>
            </a:r>
          </a:p>
        </p:txBody>
      </p:sp>
      <p:sp>
        <p:nvSpPr>
          <p:cNvPr id="305163" name="Line 11"/>
          <p:cNvSpPr>
            <a:spLocks noChangeShapeType="1"/>
          </p:cNvSpPr>
          <p:nvPr/>
        </p:nvSpPr>
        <p:spPr bwMode="auto">
          <a:xfrm flipH="1">
            <a:off x="5257800" y="3886200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1066800" y="61722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4589" name="Text Box 14"/>
          <p:cNvSpPr txBox="1">
            <a:spLocks noChangeArrowheads="1"/>
          </p:cNvSpPr>
          <p:nvPr/>
        </p:nvSpPr>
        <p:spPr bwMode="auto">
          <a:xfrm>
            <a:off x="3352800" y="60198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5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5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5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5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61" grpId="0"/>
      <p:bldP spid="30516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42E10E9-F373-4555-9B2C-07DD82DC255C}" type="slidenum">
              <a:rPr lang="en-US" altLang="en-US" smtClean="0"/>
              <a:pPr/>
              <a:t>24</a:t>
            </a:fld>
            <a:endParaRPr lang="en-US" altLang="en-US"/>
          </a:p>
        </p:txBody>
      </p:sp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Cell in Hypertonic Solution</a:t>
            </a: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1295400" y="1524000"/>
            <a:ext cx="5791200" cy="403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5605" name="Oval 4"/>
          <p:cNvSpPr>
            <a:spLocks noChangeArrowheads="1"/>
          </p:cNvSpPr>
          <p:nvPr/>
        </p:nvSpPr>
        <p:spPr bwMode="auto">
          <a:xfrm>
            <a:off x="2590800" y="2590800"/>
            <a:ext cx="3048000" cy="2514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3810000" y="41148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06182" name="Text Box 6"/>
          <p:cNvSpPr txBox="1">
            <a:spLocks noChangeArrowheads="1"/>
          </p:cNvSpPr>
          <p:nvPr/>
        </p:nvSpPr>
        <p:spPr bwMode="auto">
          <a:xfrm>
            <a:off x="3429000" y="2971800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CELL</a:t>
            </a:r>
          </a:p>
        </p:txBody>
      </p:sp>
      <p:sp>
        <p:nvSpPr>
          <p:cNvPr id="25608" name="Text Box 7"/>
          <p:cNvSpPr txBox="1">
            <a:spLocks noChangeArrowheads="1"/>
          </p:cNvSpPr>
          <p:nvPr/>
        </p:nvSpPr>
        <p:spPr bwMode="auto">
          <a:xfrm>
            <a:off x="1524000" y="1828800"/>
            <a:ext cx="2133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tx1"/>
                </a:solidFill>
              </a:rPr>
              <a:t>15% NaCL</a:t>
            </a:r>
            <a:br>
              <a:rPr lang="en-US" altLang="en-US" b="1">
                <a:solidFill>
                  <a:schemeClr val="tx1"/>
                </a:solidFill>
              </a:rPr>
            </a:br>
            <a:r>
              <a:rPr lang="en-US" altLang="en-US" b="1">
                <a:solidFill>
                  <a:schemeClr val="tx1"/>
                </a:solidFill>
              </a:rPr>
              <a:t>85% H</a:t>
            </a:r>
            <a:r>
              <a:rPr lang="en-US" altLang="en-US" b="1" baseline="-25000">
                <a:solidFill>
                  <a:schemeClr val="tx1"/>
                </a:solidFill>
              </a:rPr>
              <a:t>2</a:t>
            </a:r>
            <a:r>
              <a:rPr lang="en-US" altLang="en-US" b="1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25609" name="Text Box 8"/>
          <p:cNvSpPr txBox="1">
            <a:spLocks noChangeArrowheads="1"/>
          </p:cNvSpPr>
          <p:nvPr/>
        </p:nvSpPr>
        <p:spPr bwMode="auto">
          <a:xfrm>
            <a:off x="3276600" y="3810000"/>
            <a:ext cx="1828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en-US" b="1">
                <a:solidFill>
                  <a:schemeClr val="tx1"/>
                </a:solidFill>
              </a:rPr>
              <a:t>5% NaCL</a:t>
            </a:r>
          </a:p>
          <a:p>
            <a:pPr algn="ctr"/>
            <a:r>
              <a:rPr lang="en-US" altLang="en-US" b="1">
                <a:solidFill>
                  <a:schemeClr val="tx1"/>
                </a:solidFill>
              </a:rPr>
              <a:t>95% H</a:t>
            </a:r>
            <a:r>
              <a:rPr lang="en-US" altLang="en-US" b="1" baseline="-25000">
                <a:solidFill>
                  <a:schemeClr val="tx1"/>
                </a:solidFill>
              </a:rPr>
              <a:t>2</a:t>
            </a:r>
            <a:r>
              <a:rPr lang="en-US" altLang="en-US" b="1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306185" name="Text Box 9"/>
          <p:cNvSpPr txBox="1">
            <a:spLocks noChangeArrowheads="1"/>
          </p:cNvSpPr>
          <p:nvPr/>
        </p:nvSpPr>
        <p:spPr bwMode="auto">
          <a:xfrm>
            <a:off x="914400" y="5562600"/>
            <a:ext cx="678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/>
              <a:t>What is the direction of water movement?</a:t>
            </a:r>
          </a:p>
        </p:txBody>
      </p:sp>
      <p:sp>
        <p:nvSpPr>
          <p:cNvPr id="306186" name="Line 10"/>
          <p:cNvSpPr>
            <a:spLocks noChangeShapeType="1"/>
          </p:cNvSpPr>
          <p:nvPr/>
        </p:nvSpPr>
        <p:spPr bwMode="auto">
          <a:xfrm>
            <a:off x="5334000" y="3657600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1066800" y="61722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5613" name="Text Box 14"/>
          <p:cNvSpPr txBox="1">
            <a:spLocks noChangeArrowheads="1"/>
          </p:cNvSpPr>
          <p:nvPr/>
        </p:nvSpPr>
        <p:spPr bwMode="auto">
          <a:xfrm>
            <a:off x="3352800" y="60198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06192" name="Text Box 16"/>
          <p:cNvSpPr txBox="1">
            <a:spLocks noChangeArrowheads="1"/>
          </p:cNvSpPr>
          <p:nvPr/>
        </p:nvSpPr>
        <p:spPr bwMode="auto">
          <a:xfrm>
            <a:off x="3733800" y="18288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ENVIRONMENT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6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6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6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6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85" grpId="0"/>
      <p:bldP spid="30618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31445EE-4ED9-47BC-9F3F-DC08D8F4FE8C}" type="slidenum">
              <a:rPr lang="en-US" altLang="en-US" smtClean="0"/>
              <a:pPr/>
              <a:t>25</a:t>
            </a:fld>
            <a:endParaRPr lang="en-US" altLang="en-US"/>
          </a:p>
        </p:txBody>
      </p:sp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>
                <a:solidFill>
                  <a:srgbClr val="FFFF0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Cells in Solutions</a:t>
            </a:r>
          </a:p>
        </p:txBody>
      </p:sp>
      <p:pic>
        <p:nvPicPr>
          <p:cNvPr id="26628" name="Picture 3" descr="table5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752600"/>
            <a:ext cx="7467600" cy="448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2F1A98B-F20F-4DA6-8C3E-6E60DD21C291}" type="slidenum">
              <a:rPr lang="en-US" altLang="en-US" smtClean="0"/>
              <a:pPr/>
              <a:t>26</a:t>
            </a:fld>
            <a:endParaRPr lang="en-US" altLang="en-US"/>
          </a:p>
        </p:txBody>
      </p:sp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>
                <a:solidFill>
                  <a:srgbClr val="FFFF0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Osmosis in Red Blood Cells</a:t>
            </a:r>
          </a:p>
        </p:txBody>
      </p:sp>
      <p:pic>
        <p:nvPicPr>
          <p:cNvPr id="27652" name="Picture 3" descr="image00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828800"/>
            <a:ext cx="8382000" cy="3584575"/>
          </a:xfrm>
          <a:noFill/>
        </p:spPr>
      </p:pic>
      <p:sp>
        <p:nvSpPr>
          <p:cNvPr id="272388" name="Text Box 4"/>
          <p:cNvSpPr txBox="1">
            <a:spLocks noChangeArrowheads="1"/>
          </p:cNvSpPr>
          <p:nvPr/>
        </p:nvSpPr>
        <p:spPr bwMode="auto">
          <a:xfrm>
            <a:off x="762000" y="5638800"/>
            <a:ext cx="213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Isotonic</a:t>
            </a:r>
          </a:p>
        </p:txBody>
      </p:sp>
      <p:sp>
        <p:nvSpPr>
          <p:cNvPr id="272390" name="Text Box 6"/>
          <p:cNvSpPr txBox="1">
            <a:spLocks noChangeArrowheads="1"/>
          </p:cNvSpPr>
          <p:nvPr/>
        </p:nvSpPr>
        <p:spPr bwMode="auto">
          <a:xfrm>
            <a:off x="3657600" y="5715000"/>
            <a:ext cx="2209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/>
              <a:t>Hypotonic</a:t>
            </a:r>
          </a:p>
        </p:txBody>
      </p:sp>
      <p:sp>
        <p:nvSpPr>
          <p:cNvPr id="272391" name="Text Box 7"/>
          <p:cNvSpPr txBox="1">
            <a:spLocks noChangeArrowheads="1"/>
          </p:cNvSpPr>
          <p:nvPr/>
        </p:nvSpPr>
        <p:spPr bwMode="auto">
          <a:xfrm>
            <a:off x="6400800" y="5638800"/>
            <a:ext cx="2362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Hypertonic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72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72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8" grpId="0" autoUpdateAnimBg="0"/>
      <p:bldP spid="272390" grpId="0"/>
      <p:bldP spid="27239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2560C88-F476-4AF0-8B3D-CF306340D9AD}" type="slidenum">
              <a:rPr lang="en-US" altLang="en-US" smtClean="0"/>
              <a:pPr/>
              <a:t>27</a:t>
            </a:fld>
            <a:endParaRPr lang="en-US" altLang="en-US"/>
          </a:p>
        </p:txBody>
      </p:sp>
      <p:pic>
        <p:nvPicPr>
          <p:cNvPr id="265218" name="Picture 2" descr="FG05_07"/>
          <p:cNvPicPr>
            <a:picLocks noChangeAspect="1" noChangeArrowheads="1"/>
          </p:cNvPicPr>
          <p:nvPr/>
        </p:nvPicPr>
        <p:blipFill>
          <a:blip r:embed="rId3"/>
          <a:srcRect t="4675" r="69470" b="4622"/>
          <a:stretch>
            <a:fillRect/>
          </a:stretch>
        </p:blipFill>
        <p:spPr bwMode="auto">
          <a:xfrm>
            <a:off x="685800" y="914400"/>
            <a:ext cx="2362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5219" name="Text Box 3"/>
          <p:cNvSpPr txBox="1">
            <a:spLocks noChangeArrowheads="1"/>
          </p:cNvSpPr>
          <p:nvPr/>
        </p:nvSpPr>
        <p:spPr bwMode="auto">
          <a:xfrm>
            <a:off x="166688" y="0"/>
            <a:ext cx="8791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800" b="1">
                <a:solidFill>
                  <a:srgbClr val="FFFF0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Three Forms of Transport Across the Membrane</a:t>
            </a:r>
            <a:r>
              <a:rPr lang="en-US" altLang="en-US" sz="2800"/>
              <a:t> </a:t>
            </a:r>
          </a:p>
        </p:txBody>
      </p:sp>
      <p:pic>
        <p:nvPicPr>
          <p:cNvPr id="265220" name="Picture 4" descr="FG05_07"/>
          <p:cNvPicPr>
            <a:picLocks noChangeAspect="1" noChangeArrowheads="1"/>
          </p:cNvPicPr>
          <p:nvPr/>
        </p:nvPicPr>
        <p:blipFill>
          <a:blip r:embed="rId3"/>
          <a:srcRect r="37956" b="95325"/>
          <a:stretch>
            <a:fillRect/>
          </a:stretch>
        </p:blipFill>
        <p:spPr bwMode="auto">
          <a:xfrm>
            <a:off x="685800" y="531813"/>
            <a:ext cx="48006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5221" name="Picture 5" descr="FG05_07"/>
          <p:cNvPicPr>
            <a:picLocks noChangeAspect="1" noChangeArrowheads="1"/>
          </p:cNvPicPr>
          <p:nvPr/>
        </p:nvPicPr>
        <p:blipFill>
          <a:blip r:embed="rId3"/>
          <a:srcRect l="33484" t="4675" r="35986" b="4622"/>
          <a:stretch>
            <a:fillRect/>
          </a:stretch>
        </p:blipFill>
        <p:spPr bwMode="auto">
          <a:xfrm>
            <a:off x="3352800" y="914400"/>
            <a:ext cx="2362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5222" name="Picture 6" descr="FG05_07"/>
          <p:cNvPicPr>
            <a:picLocks noChangeAspect="1" noChangeArrowheads="1"/>
          </p:cNvPicPr>
          <p:nvPr/>
        </p:nvPicPr>
        <p:blipFill>
          <a:blip r:embed="rId3"/>
          <a:srcRect l="67952" b="4622"/>
          <a:stretch>
            <a:fillRect/>
          </a:stretch>
        </p:blipFill>
        <p:spPr bwMode="auto">
          <a:xfrm>
            <a:off x="6324600" y="609600"/>
            <a:ext cx="2479675" cy="624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5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5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5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5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C90B17C-6A2C-4C40-82DC-274D00A99685}" type="slidenum">
              <a:rPr lang="en-US" altLang="en-US" smtClean="0"/>
              <a:pPr/>
              <a:t>28</a:t>
            </a:fld>
            <a:endParaRPr lang="en-US" altLang="en-US"/>
          </a:p>
        </p:txBody>
      </p:sp>
      <p:pic>
        <p:nvPicPr>
          <p:cNvPr id="104450" name="Picture 2" descr="FG05_07"/>
          <p:cNvPicPr>
            <a:picLocks noChangeAspect="1" noChangeArrowheads="1"/>
          </p:cNvPicPr>
          <p:nvPr/>
        </p:nvPicPr>
        <p:blipFill>
          <a:blip r:embed="rId3"/>
          <a:srcRect t="4675" r="69470" b="4622"/>
          <a:stretch>
            <a:fillRect/>
          </a:stretch>
        </p:blipFill>
        <p:spPr bwMode="auto">
          <a:xfrm>
            <a:off x="228600" y="457200"/>
            <a:ext cx="2362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2971800" y="228600"/>
            <a:ext cx="5791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Passive Transport</a:t>
            </a:r>
          </a:p>
        </p:txBody>
      </p:sp>
      <p:sp>
        <p:nvSpPr>
          <p:cNvPr id="104448" name="Text Box 0"/>
          <p:cNvSpPr txBox="1">
            <a:spLocks noChangeArrowheads="1"/>
          </p:cNvSpPr>
          <p:nvPr/>
        </p:nvSpPr>
        <p:spPr bwMode="auto">
          <a:xfrm>
            <a:off x="2895600" y="1447800"/>
            <a:ext cx="59436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Simple Diffusion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altLang="en-US" sz="3600" b="1" dirty="0">
                <a:solidFill>
                  <a:srgbClr val="FFFF0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600" b="1" dirty="0">
                <a:solidFill>
                  <a:srgbClr val="DE63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Doesn’t</a:t>
            </a:r>
            <a:r>
              <a:rPr lang="en-US" altLang="en-US" sz="3600" b="1" dirty="0">
                <a:solidFill>
                  <a:srgbClr val="FFFF0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require energy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altLang="en-US" sz="3600" b="1" dirty="0">
                <a:solidFill>
                  <a:srgbClr val="FFFF0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Moves </a:t>
            </a:r>
            <a:r>
              <a:rPr lang="en-US" altLang="en-US" sz="3600" b="1" dirty="0">
                <a:solidFill>
                  <a:srgbClr val="DE63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high to low</a:t>
            </a:r>
            <a:r>
              <a:rPr lang="en-US" altLang="en-US" sz="3600" b="1" dirty="0">
                <a:solidFill>
                  <a:srgbClr val="FFFF0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concentration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en-US" altLang="en-US" sz="2800" b="1" dirty="0"/>
              <a:t> </a:t>
            </a:r>
            <a:r>
              <a:rPr lang="en-US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Example: </a:t>
            </a:r>
            <a:r>
              <a:rPr lang="en-US" altLang="en-US" sz="3600" b="1" dirty="0">
                <a:solidFill>
                  <a:srgbClr val="DE63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Oxygen</a:t>
            </a:r>
            <a:r>
              <a:rPr lang="en-US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diffusing in or </a:t>
            </a:r>
            <a:r>
              <a:rPr lang="en-US" altLang="en-US" sz="3600" b="1" dirty="0">
                <a:solidFill>
                  <a:srgbClr val="DE63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carbon dioxide</a:t>
            </a:r>
            <a:r>
              <a:rPr lang="en-US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diffusing out</a:t>
            </a:r>
            <a:r>
              <a:rPr lang="en-US" altLang="en-US" dirty="0">
                <a:solidFill>
                  <a:srgbClr val="FFFF00"/>
                </a:solidFill>
              </a:rPr>
              <a:t>.</a:t>
            </a:r>
            <a:endParaRPr lang="en-US" altLang="en-US" sz="3600" b="1" dirty="0">
              <a:solidFill>
                <a:srgbClr val="FFFF0B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C6D5AE1-2998-4762-9FDB-94B83F8D2A91}" type="slidenum">
              <a:rPr lang="en-US" altLang="en-US" smtClean="0"/>
              <a:pPr/>
              <a:t>29</a:t>
            </a:fld>
            <a:endParaRPr lang="en-US" altLang="en-US"/>
          </a:p>
        </p:txBody>
      </p:sp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3276600" y="304800"/>
            <a:ext cx="5410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Passive Transport</a:t>
            </a:r>
          </a:p>
        </p:txBody>
      </p:sp>
      <p:pic>
        <p:nvPicPr>
          <p:cNvPr id="30724" name="Picture 3" descr="FG05_07"/>
          <p:cNvPicPr>
            <a:picLocks noChangeAspect="1" noChangeArrowheads="1"/>
          </p:cNvPicPr>
          <p:nvPr/>
        </p:nvPicPr>
        <p:blipFill>
          <a:blip r:embed="rId3"/>
          <a:srcRect l="33484" t="4675" r="35986" b="4622"/>
          <a:stretch>
            <a:fillRect/>
          </a:stretch>
        </p:blipFill>
        <p:spPr bwMode="auto">
          <a:xfrm>
            <a:off x="381000" y="304800"/>
            <a:ext cx="2362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2" name="Text Box 0"/>
          <p:cNvSpPr txBox="1">
            <a:spLocks noChangeArrowheads="1"/>
          </p:cNvSpPr>
          <p:nvPr/>
        </p:nvSpPr>
        <p:spPr bwMode="auto">
          <a:xfrm>
            <a:off x="2971800" y="1371600"/>
            <a:ext cx="579120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/>
              <a:t>Facilitated diffusion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altLang="en-US" sz="3600" b="1" dirty="0">
                <a:solidFill>
                  <a:srgbClr val="DE6306"/>
                </a:solidFill>
              </a:rPr>
              <a:t>Doesn’t</a:t>
            </a:r>
            <a:r>
              <a:rPr lang="en-US" altLang="en-US" sz="3600" b="1" dirty="0">
                <a:solidFill>
                  <a:srgbClr val="FFFF0B"/>
                </a:solidFill>
              </a:rPr>
              <a:t> require energy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altLang="en-US" sz="3600" b="1" dirty="0">
                <a:solidFill>
                  <a:srgbClr val="DE6306"/>
                </a:solidFill>
              </a:rPr>
              <a:t>Uses transport proteins to move high to low concentration</a:t>
            </a:r>
          </a:p>
          <a:p>
            <a:pPr>
              <a:defRPr/>
            </a:pPr>
            <a:r>
              <a:rPr lang="en-US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Examples: Glucose or amino acids moving from blood into a cell.</a:t>
            </a:r>
            <a:endParaRPr lang="en-US" altLang="en-US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85DAE9B-3C13-4742-8A95-14A13EC30CD5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Cell Membrane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altLang="en-US" sz="3600" b="1">
                <a:solidFill>
                  <a:srgbClr val="C55705"/>
                </a:solidFill>
              </a:rPr>
              <a:t>The cell membrane is </a:t>
            </a:r>
            <a:r>
              <a:rPr lang="en-US" altLang="en-US" sz="3600" b="1">
                <a:solidFill>
                  <a:srgbClr val="FFFF0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flexible</a:t>
            </a:r>
            <a:r>
              <a:rPr lang="en-US" altLang="en-US" sz="3600" b="1">
                <a:solidFill>
                  <a:srgbClr val="C55705"/>
                </a:solidFill>
              </a:rPr>
              <a:t> and allows a </a:t>
            </a:r>
            <a:r>
              <a:rPr lang="en-US" altLang="en-US" sz="3600" b="1">
                <a:solidFill>
                  <a:srgbClr val="FFFF00"/>
                </a:solidFill>
              </a:rPr>
              <a:t>unicellular</a:t>
            </a:r>
            <a:r>
              <a:rPr lang="en-US" altLang="en-US" sz="3600" b="1">
                <a:solidFill>
                  <a:srgbClr val="C55705"/>
                </a:solidFill>
              </a:rPr>
              <a:t> organism to </a:t>
            </a:r>
            <a:r>
              <a:rPr lang="en-US" altLang="en-US" sz="3600" b="1">
                <a:solidFill>
                  <a:srgbClr val="FFFF00"/>
                </a:solidFill>
              </a:rPr>
              <a:t>move</a:t>
            </a:r>
          </a:p>
        </p:txBody>
      </p:sp>
      <p:pic>
        <p:nvPicPr>
          <p:cNvPr id="4101" name="Picture 7" descr="cilia1"/>
          <p:cNvPicPr>
            <a:picLocks noGrp="1" noChangeAspect="1" noChangeArrowheads="1" noCrop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10150" y="1981200"/>
            <a:ext cx="3086100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F2A9CE7-9E65-4956-A9E0-0624FB3FFF7F}" type="slidenum">
              <a:rPr lang="en-US" altLang="en-US" smtClean="0"/>
              <a:pPr/>
              <a:t>30</a:t>
            </a:fld>
            <a:endParaRPr lang="en-US" altLang="en-US"/>
          </a:p>
        </p:txBody>
      </p:sp>
      <p:pic>
        <p:nvPicPr>
          <p:cNvPr id="267266" name="Picture 2" descr="FG05_03"/>
          <p:cNvPicPr>
            <a:picLocks noChangeAspect="1" noChangeArrowheads="1"/>
          </p:cNvPicPr>
          <p:nvPr/>
        </p:nvPicPr>
        <p:blipFill>
          <a:blip r:embed="rId3"/>
          <a:srcRect l="1666" r="71667" b="7567"/>
          <a:stretch>
            <a:fillRect/>
          </a:stretch>
        </p:blipFill>
        <p:spPr bwMode="auto">
          <a:xfrm>
            <a:off x="304800" y="2057400"/>
            <a:ext cx="2438400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7267" name="Text Box 3"/>
          <p:cNvSpPr txBox="1">
            <a:spLocks noChangeArrowheads="1"/>
          </p:cNvSpPr>
          <p:nvPr/>
        </p:nvSpPr>
        <p:spPr bwMode="auto">
          <a:xfrm>
            <a:off x="457200" y="228600"/>
            <a:ext cx="7620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4000" b="1">
                <a:solidFill>
                  <a:srgbClr val="FFFF0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Proteins Are Critical to Membrane Function</a:t>
            </a:r>
          </a:p>
        </p:txBody>
      </p:sp>
      <p:pic>
        <p:nvPicPr>
          <p:cNvPr id="267268" name="Picture 4" descr="FG05_03"/>
          <p:cNvPicPr>
            <a:picLocks noChangeAspect="1" noChangeArrowheads="1"/>
          </p:cNvPicPr>
          <p:nvPr/>
        </p:nvPicPr>
        <p:blipFill>
          <a:blip r:embed="rId3"/>
          <a:srcRect l="29166" r="47501" b="7567"/>
          <a:stretch>
            <a:fillRect/>
          </a:stretch>
        </p:blipFill>
        <p:spPr bwMode="auto">
          <a:xfrm>
            <a:off x="2743200" y="2057400"/>
            <a:ext cx="2133600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7269" name="Picture 5" descr="FG05_03"/>
          <p:cNvPicPr>
            <a:picLocks noChangeAspect="1" noChangeArrowheads="1"/>
          </p:cNvPicPr>
          <p:nvPr/>
        </p:nvPicPr>
        <p:blipFill>
          <a:blip r:embed="rId3"/>
          <a:srcRect l="50833" r="25000" b="7567"/>
          <a:stretch>
            <a:fillRect/>
          </a:stretch>
        </p:blipFill>
        <p:spPr bwMode="auto">
          <a:xfrm>
            <a:off x="4800600" y="2057400"/>
            <a:ext cx="2209800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7270" name="Picture 6" descr="FG05_03"/>
          <p:cNvPicPr>
            <a:picLocks noChangeAspect="1" noChangeArrowheads="1"/>
          </p:cNvPicPr>
          <p:nvPr/>
        </p:nvPicPr>
        <p:blipFill>
          <a:blip r:embed="rId3"/>
          <a:srcRect l="73334" r="6667" b="7567"/>
          <a:stretch>
            <a:fillRect/>
          </a:stretch>
        </p:blipFill>
        <p:spPr bwMode="auto">
          <a:xfrm>
            <a:off x="7010400" y="2057400"/>
            <a:ext cx="1828800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7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7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7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09D85B3-731B-47E7-960F-E46089F4E09E}" type="slidenum">
              <a:rPr lang="en-US" altLang="en-US" smtClean="0"/>
              <a:pPr/>
              <a:t>31</a:t>
            </a:fld>
            <a:endParaRPr lang="en-US" altLang="en-US"/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3355975" y="266700"/>
            <a:ext cx="47831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4400" b="1">
                <a:solidFill>
                  <a:srgbClr val="FFFF0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Active Transport</a:t>
            </a:r>
          </a:p>
        </p:txBody>
      </p:sp>
      <p:pic>
        <p:nvPicPr>
          <p:cNvPr id="32772" name="Picture 6" descr="FG05_07"/>
          <p:cNvPicPr>
            <a:picLocks noChangeAspect="1" noChangeArrowheads="1"/>
          </p:cNvPicPr>
          <p:nvPr/>
        </p:nvPicPr>
        <p:blipFill>
          <a:blip r:embed="rId3"/>
          <a:srcRect l="67952" b="4622"/>
          <a:stretch>
            <a:fillRect/>
          </a:stretch>
        </p:blipFill>
        <p:spPr bwMode="auto">
          <a:xfrm>
            <a:off x="381000" y="304800"/>
            <a:ext cx="2479675" cy="624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 Box 7"/>
          <p:cNvSpPr txBox="1">
            <a:spLocks noChangeArrowheads="1"/>
          </p:cNvSpPr>
          <p:nvPr/>
        </p:nvSpPr>
        <p:spPr bwMode="auto">
          <a:xfrm>
            <a:off x="3565525" y="4800600"/>
            <a:ext cx="5578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3276600" y="1371600"/>
            <a:ext cx="54102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3600" b="1">
                <a:solidFill>
                  <a:srgbClr val="FFFF0B"/>
                </a:solidFill>
              </a:rPr>
              <a:t>Requires energy or </a:t>
            </a:r>
            <a:r>
              <a:rPr lang="en-US" altLang="en-US" sz="3600" b="1">
                <a:solidFill>
                  <a:srgbClr val="DE6306"/>
                </a:solidFill>
              </a:rPr>
              <a:t>ATP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3600" b="1">
                <a:solidFill>
                  <a:srgbClr val="FFFF0B"/>
                </a:solidFill>
              </a:rPr>
              <a:t>Moves materials from </a:t>
            </a:r>
            <a:r>
              <a:rPr lang="en-US" altLang="en-US" sz="3600" b="1">
                <a:solidFill>
                  <a:srgbClr val="DE6306"/>
                </a:solidFill>
              </a:rPr>
              <a:t>LOW to HIGH</a:t>
            </a:r>
            <a:r>
              <a:rPr lang="en-US" altLang="en-US" sz="3600" b="1">
                <a:solidFill>
                  <a:srgbClr val="FFFF0B"/>
                </a:solidFill>
              </a:rPr>
              <a:t> concentration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3600" b="1">
                <a:solidFill>
                  <a:srgbClr val="DE6306"/>
                </a:solidFill>
              </a:rPr>
              <a:t>AGAINST</a:t>
            </a:r>
            <a:r>
              <a:rPr lang="en-US" altLang="en-US" sz="3600" b="1">
                <a:solidFill>
                  <a:srgbClr val="FFFF0B"/>
                </a:solidFill>
              </a:rPr>
              <a:t> concentration gradient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4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FA37A2E-250A-49F5-9B50-7F694625A87E}" type="slidenum">
              <a:rPr lang="en-US" altLang="en-US" smtClean="0"/>
              <a:pPr/>
              <a:t>32</a:t>
            </a:fld>
            <a:endParaRPr lang="en-US" altLang="en-US"/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304800"/>
            <a:ext cx="5486400" cy="1676400"/>
          </a:xfrm>
        </p:spPr>
        <p:txBody>
          <a:bodyPr/>
          <a:lstStyle/>
          <a:p>
            <a:pPr>
              <a:defRPr/>
            </a:pPr>
            <a:r>
              <a:rPr lang="en-US" altLang="en-US" b="1" dirty="0">
                <a:solidFill>
                  <a:srgbClr val="FFFF0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Active transport</a:t>
            </a:r>
            <a:br>
              <a:rPr lang="en-US" altLang="en-US" b="1" dirty="0">
                <a:solidFill>
                  <a:srgbClr val="FFFF0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b="1" dirty="0">
                <a:solidFill>
                  <a:srgbClr val="FFFF0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Sodium-Potassium Pump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0" y="2362200"/>
            <a:ext cx="4800600" cy="4191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rgbClr val="FFFF0B"/>
              </a:buClr>
              <a:buFont typeface="Wingdings" pitchFamily="2" charset="2"/>
              <a:buChar char="v"/>
            </a:pPr>
            <a:r>
              <a:rPr lang="en-US" altLang="en-US" sz="3600" b="1">
                <a:solidFill>
                  <a:schemeClr val="bg1"/>
                </a:solidFill>
              </a:rPr>
              <a:t>Examples: Pumping </a:t>
            </a:r>
            <a:r>
              <a:rPr lang="en-US" altLang="en-US" sz="3600" b="1">
                <a:solidFill>
                  <a:srgbClr val="FFFF0B"/>
                </a:solidFill>
              </a:rPr>
              <a:t>Na</a:t>
            </a:r>
            <a:r>
              <a:rPr lang="en-US" altLang="en-US" sz="3600" b="1" baseline="30000">
                <a:solidFill>
                  <a:srgbClr val="FFFF0B"/>
                </a:solidFill>
              </a:rPr>
              <a:t>+</a:t>
            </a:r>
            <a:r>
              <a:rPr lang="en-US" altLang="en-US" sz="3600" b="1">
                <a:solidFill>
                  <a:schemeClr val="bg1"/>
                </a:solidFill>
              </a:rPr>
              <a:t> (sodium ions) out and </a:t>
            </a:r>
            <a:r>
              <a:rPr lang="en-US" altLang="en-US" sz="3600" b="1">
                <a:solidFill>
                  <a:srgbClr val="FFFF0B"/>
                </a:solidFill>
              </a:rPr>
              <a:t>K</a:t>
            </a:r>
            <a:r>
              <a:rPr lang="en-US" altLang="en-US" sz="3600" b="1" baseline="30000">
                <a:solidFill>
                  <a:srgbClr val="FFFF0B"/>
                </a:solidFill>
              </a:rPr>
              <a:t>+</a:t>
            </a:r>
            <a:r>
              <a:rPr lang="en-US" altLang="en-US" sz="3600" b="1">
                <a:solidFill>
                  <a:schemeClr val="bg1"/>
                </a:solidFill>
              </a:rPr>
              <a:t> (potassium ions) in </a:t>
            </a:r>
            <a:r>
              <a:rPr lang="en-US" altLang="en-US" sz="3600" b="1">
                <a:solidFill>
                  <a:srgbClr val="FFFF0B"/>
                </a:solidFill>
              </a:rPr>
              <a:t>against</a:t>
            </a:r>
            <a:r>
              <a:rPr lang="en-US" altLang="en-US" sz="3600" b="1">
                <a:solidFill>
                  <a:schemeClr val="bg1"/>
                </a:solidFill>
              </a:rPr>
              <a:t> strong concentration gradients</a:t>
            </a:r>
            <a:r>
              <a:rPr lang="en-US" altLang="en-US" sz="240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90000"/>
              </a:lnSpc>
              <a:buClr>
                <a:srgbClr val="FFFF0B"/>
              </a:buClr>
              <a:buFont typeface="Wingdings" pitchFamily="2" charset="2"/>
              <a:buChar char="v"/>
            </a:pPr>
            <a:r>
              <a:rPr lang="en-US" altLang="en-US" b="1">
                <a:solidFill>
                  <a:schemeClr val="bg1"/>
                </a:solidFill>
              </a:rPr>
              <a:t>Called </a:t>
            </a:r>
            <a:r>
              <a:rPr lang="en-US" altLang="en-US" b="1">
                <a:solidFill>
                  <a:srgbClr val="FFFF0B"/>
                </a:solidFill>
              </a:rPr>
              <a:t>Na+-K+ Pump</a:t>
            </a:r>
          </a:p>
        </p:txBody>
      </p:sp>
      <p:pic>
        <p:nvPicPr>
          <p:cNvPr id="33797" name="Picture 5" descr="FG05_0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 l="67952" b="4622"/>
          <a:stretch>
            <a:fillRect/>
          </a:stretch>
        </p:blipFill>
        <p:spPr>
          <a:xfrm>
            <a:off x="349250" y="304800"/>
            <a:ext cx="2449513" cy="6172200"/>
          </a:xfr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5CCA212-0C99-4B9F-A55A-B3FBE23A6268}" type="slidenum">
              <a:rPr lang="en-US" altLang="en-US" smtClean="0"/>
              <a:pPr/>
              <a:t>33</a:t>
            </a:fld>
            <a:endParaRPr lang="en-US" altLang="en-US"/>
          </a:p>
        </p:txBody>
      </p:sp>
      <p:pic>
        <p:nvPicPr>
          <p:cNvPr id="34819" name="Picture 2" descr="pro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371600"/>
            <a:ext cx="5832475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8531" name="Text Box 3"/>
          <p:cNvSpPr txBox="1">
            <a:spLocks noChangeArrowheads="1"/>
          </p:cNvSpPr>
          <p:nvPr/>
        </p:nvSpPr>
        <p:spPr bwMode="auto">
          <a:xfrm>
            <a:off x="990600" y="457200"/>
            <a:ext cx="7391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Sodium-Potassium Pump</a:t>
            </a:r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685800" y="5791200"/>
            <a:ext cx="845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FF0B"/>
                </a:solidFill>
              </a:rPr>
              <a:t>3 Na+ pumped in for every 2 K+ pumped out; creates a membrane potential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10A25B9-4B92-4CB6-8888-5BA103B04D04}" type="slidenum">
              <a:rPr lang="en-US" altLang="en-US" smtClean="0"/>
              <a:pPr/>
              <a:t>34</a:t>
            </a:fld>
            <a:endParaRPr lang="en-US" altLang="en-US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752600" y="-49213"/>
            <a:ext cx="6084888" cy="64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3600" b="1">
                <a:solidFill>
                  <a:srgbClr val="FFFF0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Moving the “Big Stuff”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04800" y="5273675"/>
            <a:ext cx="8823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Molecules are </a:t>
            </a:r>
            <a:r>
              <a:rPr lang="en-US" altLang="en-US" b="1">
                <a:solidFill>
                  <a:srgbClr val="FFFF0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moved out</a:t>
            </a:r>
            <a:r>
              <a:rPr lang="en-US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of the cell by </a:t>
            </a:r>
            <a:r>
              <a:rPr lang="en-US" altLang="en-US" b="1">
                <a:solidFill>
                  <a:srgbClr val="FFFF0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vesicles</a:t>
            </a:r>
            <a:r>
              <a:rPr lang="en-US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that </a:t>
            </a:r>
            <a:r>
              <a:rPr lang="en-US" altLang="en-US" b="1">
                <a:solidFill>
                  <a:srgbClr val="FFFF0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fuse</a:t>
            </a:r>
            <a:r>
              <a:rPr lang="en-US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with the plasma membrane.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52400" y="1143000"/>
            <a:ext cx="1752600" cy="173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FFFF0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Exocytosis</a:t>
            </a:r>
            <a:r>
              <a:rPr lang="en-US" altLang="en-US"/>
              <a:t>- </a:t>
            </a:r>
            <a:r>
              <a:rPr lang="en-US" altLang="en-US" sz="2800" b="1"/>
              <a:t>moving things out.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04800" y="6035675"/>
            <a:ext cx="8839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This is how many </a:t>
            </a:r>
            <a:r>
              <a:rPr lang="en-US" altLang="en-US" b="1">
                <a:solidFill>
                  <a:srgbClr val="FFFF0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hormones</a:t>
            </a:r>
            <a:r>
              <a:rPr lang="en-US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are secreted and how </a:t>
            </a:r>
            <a:r>
              <a:rPr lang="en-US" altLang="en-US" b="1">
                <a:solidFill>
                  <a:srgbClr val="FFFF0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nerve cells</a:t>
            </a:r>
            <a:r>
              <a:rPr lang="en-US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communicate with one another</a:t>
            </a:r>
            <a:r>
              <a:rPr lang="en-US" altLang="en-US"/>
              <a:t>.</a:t>
            </a:r>
          </a:p>
        </p:txBody>
      </p:sp>
      <p:pic>
        <p:nvPicPr>
          <p:cNvPr id="35847" name="Picture 8" descr="FG05_09a"/>
          <p:cNvPicPr>
            <a:picLocks noChangeAspect="1" noChangeArrowheads="1"/>
          </p:cNvPicPr>
          <p:nvPr/>
        </p:nvPicPr>
        <p:blipFill>
          <a:blip r:embed="rId2"/>
          <a:srcRect r="3152" b="7425"/>
          <a:stretch>
            <a:fillRect/>
          </a:stretch>
        </p:blipFill>
        <p:spPr bwMode="auto">
          <a:xfrm>
            <a:off x="1828800" y="685800"/>
            <a:ext cx="7315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utoUpdateAnimBg="0"/>
      <p:bldP spid="11270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4640FF6-69D4-4B70-9288-8255DF921EF8}" type="slidenum">
              <a:rPr lang="en-US" altLang="en-US" smtClean="0"/>
              <a:pPr/>
              <a:t>35</a:t>
            </a:fld>
            <a:endParaRPr lang="en-US" altLang="en-US"/>
          </a:p>
        </p:txBody>
      </p:sp>
      <p:sp>
        <p:nvSpPr>
          <p:cNvPr id="227332" name="Text Box 4"/>
          <p:cNvSpPr txBox="1">
            <a:spLocks noChangeArrowheads="1"/>
          </p:cNvSpPr>
          <p:nvPr/>
        </p:nvSpPr>
        <p:spPr bwMode="auto">
          <a:xfrm>
            <a:off x="3581400" y="-49213"/>
            <a:ext cx="2495550" cy="64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Exocytosis</a:t>
            </a:r>
          </a:p>
        </p:txBody>
      </p:sp>
      <p:grpSp>
        <p:nvGrpSpPr>
          <p:cNvPr id="36868" name="Group 0"/>
          <p:cNvGrpSpPr>
            <a:grpSpLocks/>
          </p:cNvGrpSpPr>
          <p:nvPr/>
        </p:nvGrpSpPr>
        <p:grpSpPr bwMode="auto">
          <a:xfrm>
            <a:off x="1371600" y="609600"/>
            <a:ext cx="6477000" cy="6008688"/>
            <a:chOff x="864" y="391"/>
            <a:chExt cx="4080" cy="3785"/>
          </a:xfrm>
        </p:grpSpPr>
        <p:pic>
          <p:nvPicPr>
            <p:cNvPr id="36869" name="Picture 3" descr="FG05_09b"/>
            <p:cNvPicPr>
              <a:picLocks noChangeAspect="1" noChangeArrowheads="1"/>
            </p:cNvPicPr>
            <p:nvPr/>
          </p:nvPicPr>
          <p:blipFill>
            <a:blip r:embed="rId3"/>
            <a:srcRect t="8115" b="6870"/>
            <a:stretch>
              <a:fillRect/>
            </a:stretch>
          </p:blipFill>
          <p:spPr bwMode="auto">
            <a:xfrm>
              <a:off x="864" y="391"/>
              <a:ext cx="4080" cy="3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7330" name="Text Box 2"/>
            <p:cNvSpPr txBox="1">
              <a:spLocks noChangeArrowheads="1"/>
            </p:cNvSpPr>
            <p:nvPr/>
          </p:nvSpPr>
          <p:spPr bwMode="auto">
            <a:xfrm>
              <a:off x="3360" y="432"/>
              <a:ext cx="1546" cy="1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en-US" b="1">
                  <a:solidFill>
                    <a:srgbClr val="FFFF0B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Exocytic vesicle immediately after fusion with plasma membrane.</a:t>
              </a:r>
            </a:p>
          </p:txBody>
        </p:sp>
        <p:sp>
          <p:nvSpPr>
            <p:cNvPr id="36871" name="Line 5"/>
            <p:cNvSpPr>
              <a:spLocks noChangeShapeType="1"/>
            </p:cNvSpPr>
            <p:nvPr/>
          </p:nvSpPr>
          <p:spPr bwMode="auto">
            <a:xfrm flipH="1">
              <a:off x="2880" y="816"/>
              <a:ext cx="48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IN"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C8B0DEB-4DDB-496A-AF73-79FDADEC57A5}" type="slidenum">
              <a:rPr lang="en-US" altLang="en-US" smtClean="0"/>
              <a:pPr/>
              <a:t>36</a:t>
            </a:fld>
            <a:endParaRPr lang="en-US" altLang="en-US"/>
          </a:p>
        </p:txBody>
      </p:sp>
      <p:sp>
        <p:nvSpPr>
          <p:cNvPr id="229378" name="Text Box 2"/>
          <p:cNvSpPr txBox="1">
            <a:spLocks noChangeArrowheads="1"/>
          </p:cNvSpPr>
          <p:nvPr/>
        </p:nvSpPr>
        <p:spPr bwMode="auto">
          <a:xfrm>
            <a:off x="1752600" y="0"/>
            <a:ext cx="60086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3600" b="1">
                <a:solidFill>
                  <a:srgbClr val="FFFF0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Moving the “Big Stuff”</a:t>
            </a:r>
          </a:p>
        </p:txBody>
      </p:sp>
      <p:sp>
        <p:nvSpPr>
          <p:cNvPr id="229379" name="Text Box 3"/>
          <p:cNvSpPr txBox="1">
            <a:spLocks noChangeArrowheads="1"/>
          </p:cNvSpPr>
          <p:nvPr/>
        </p:nvSpPr>
        <p:spPr bwMode="auto">
          <a:xfrm>
            <a:off x="0" y="685800"/>
            <a:ext cx="8915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Large molecules move materials into the cell by one of </a:t>
            </a:r>
            <a:r>
              <a:rPr lang="en-US" altLang="en-US" sz="2800" b="1">
                <a:solidFill>
                  <a:srgbClr val="FFFF0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three forms of endocytosis</a:t>
            </a:r>
            <a:r>
              <a:rPr lang="en-US" altLang="en-US" sz="2800"/>
              <a:t>. </a:t>
            </a:r>
          </a:p>
        </p:txBody>
      </p:sp>
      <p:pic>
        <p:nvPicPr>
          <p:cNvPr id="37893" name="Picture 0" descr="FG05_10bp"/>
          <p:cNvPicPr>
            <a:picLocks noChangeAspect="1" noChangeArrowheads="1"/>
          </p:cNvPicPr>
          <p:nvPr/>
        </p:nvPicPr>
        <p:blipFill>
          <a:blip r:embed="rId3"/>
          <a:srcRect b="4698"/>
          <a:stretch>
            <a:fillRect/>
          </a:stretch>
        </p:blipFill>
        <p:spPr bwMode="auto">
          <a:xfrm>
            <a:off x="1524000" y="1644650"/>
            <a:ext cx="631825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9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9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6D9E30D-D421-41DD-9B85-BD04C80B565C}" type="slidenum">
              <a:rPr lang="en-US" altLang="en-US" smtClean="0"/>
              <a:pPr/>
              <a:t>37</a:t>
            </a:fld>
            <a:endParaRPr lang="en-US" altLang="en-US"/>
          </a:p>
        </p:txBody>
      </p:sp>
      <p:pic>
        <p:nvPicPr>
          <p:cNvPr id="38915" name="Picture 2" descr="FG05_10a"/>
          <p:cNvPicPr>
            <a:picLocks noChangeAspect="1" noChangeArrowheads="1"/>
          </p:cNvPicPr>
          <p:nvPr/>
        </p:nvPicPr>
        <p:blipFill>
          <a:blip r:embed="rId3"/>
          <a:srcRect b="22276"/>
          <a:stretch>
            <a:fillRect/>
          </a:stretch>
        </p:blipFill>
        <p:spPr bwMode="auto">
          <a:xfrm>
            <a:off x="304800" y="1143000"/>
            <a:ext cx="8610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3276600" y="0"/>
            <a:ext cx="25511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3600" b="1">
                <a:solidFill>
                  <a:srgbClr val="FFFF0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Pinocytosis</a:t>
            </a: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533400" y="5465763"/>
            <a:ext cx="7124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Most </a:t>
            </a:r>
            <a:r>
              <a:rPr lang="en-US" altLang="en-US" sz="3200" b="1">
                <a:solidFill>
                  <a:srgbClr val="FFFF0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common</a:t>
            </a:r>
            <a:r>
              <a:rPr lang="en-US" alt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 form of endocytosis</a:t>
            </a:r>
            <a:r>
              <a:rPr lang="en-US" altLang="en-US" sz="3200"/>
              <a:t>.</a:t>
            </a:r>
            <a:r>
              <a:rPr lang="en-US" altLang="en-US"/>
              <a:t> </a:t>
            </a: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457200" y="5999163"/>
            <a:ext cx="8382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Takes in </a:t>
            </a:r>
            <a:r>
              <a:rPr lang="en-US" altLang="en-US" sz="3200" b="1">
                <a:solidFill>
                  <a:srgbClr val="FFFF0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dissolved</a:t>
            </a:r>
            <a:r>
              <a:rPr lang="en-US" alt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 molecules as a vesicle</a:t>
            </a:r>
            <a:r>
              <a:rPr lang="en-US" altLang="en-US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 autoUpdateAnimBg="0"/>
      <p:bldP spid="102405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589A3DE-D9A8-4B35-8A57-B4E3E887C504}" type="slidenum">
              <a:rPr lang="en-US" altLang="en-US" smtClean="0"/>
              <a:pPr/>
              <a:t>38</a:t>
            </a:fld>
            <a:endParaRPr lang="en-US" altLang="en-US"/>
          </a:p>
        </p:txBody>
      </p:sp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>
                <a:solidFill>
                  <a:srgbClr val="FFFF0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Pinocytosis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Cell forms an </a:t>
            </a:r>
            <a:r>
              <a:rPr lang="en-US" altLang="en-US" b="1">
                <a:solidFill>
                  <a:srgbClr val="DE63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invagination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Materials </a:t>
            </a:r>
            <a:r>
              <a:rPr lang="en-US" altLang="en-US" b="1">
                <a:solidFill>
                  <a:srgbClr val="DE63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dissolve in water</a:t>
            </a:r>
            <a:r>
              <a:rPr lang="en-US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to be brought into cell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Called </a:t>
            </a:r>
            <a:r>
              <a:rPr lang="en-US" altLang="en-US" b="1">
                <a:solidFill>
                  <a:srgbClr val="DE63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“Cell Drinking”</a:t>
            </a:r>
          </a:p>
        </p:txBody>
      </p:sp>
      <p:pic>
        <p:nvPicPr>
          <p:cNvPr id="260102" name="Picture 6" descr="pinocy[1]"/>
          <p:cNvPicPr>
            <a:picLocks noGrp="1" noChangeAspect="1" noChangeArrowheads="1" noCrop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981200"/>
            <a:ext cx="4267200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60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9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07A9CF-328B-4FAF-ABAF-3A250D882305}" type="slidenum">
              <a:rPr lang="en-US" altLang="en-US" smtClean="0"/>
              <a:pPr/>
              <a:t>39</a:t>
            </a:fld>
            <a:endParaRPr lang="en-US" altLang="en-US"/>
          </a:p>
        </p:txBody>
      </p:sp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2133600" y="30163"/>
            <a:ext cx="58785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4000" b="1">
                <a:solidFill>
                  <a:srgbClr val="FFFF0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Example of Pinocytosis</a:t>
            </a:r>
          </a:p>
        </p:txBody>
      </p:sp>
      <p:pic>
        <p:nvPicPr>
          <p:cNvPr id="40964" name="Picture 4" descr="FG05_10ap"/>
          <p:cNvPicPr>
            <a:picLocks noChangeAspect="1" noChangeArrowheads="1"/>
          </p:cNvPicPr>
          <p:nvPr/>
        </p:nvPicPr>
        <p:blipFill>
          <a:blip r:embed="rId3"/>
          <a:srcRect t="9630" b="14676"/>
          <a:stretch>
            <a:fillRect/>
          </a:stretch>
        </p:blipFill>
        <p:spPr bwMode="auto">
          <a:xfrm>
            <a:off x="12700" y="685800"/>
            <a:ext cx="91313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28600" y="914400"/>
            <a:ext cx="2871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tx1"/>
                </a:solidFill>
              </a:rPr>
              <a:t>pinocytic vesicles forming</a:t>
            </a:r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 flipH="1">
            <a:off x="7391400" y="1219200"/>
            <a:ext cx="3048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40967" name="Text Box 8"/>
          <p:cNvSpPr txBox="1">
            <a:spLocks noChangeArrowheads="1"/>
          </p:cNvSpPr>
          <p:nvPr/>
        </p:nvSpPr>
        <p:spPr bwMode="auto">
          <a:xfrm>
            <a:off x="5867400" y="838200"/>
            <a:ext cx="2617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tx1"/>
                </a:solidFill>
              </a:rPr>
              <a:t>mature transport vesicle</a:t>
            </a:r>
          </a:p>
        </p:txBody>
      </p:sp>
      <p:sp>
        <p:nvSpPr>
          <p:cNvPr id="40968" name="Line 9"/>
          <p:cNvSpPr>
            <a:spLocks noChangeShapeType="1"/>
          </p:cNvSpPr>
          <p:nvPr/>
        </p:nvSpPr>
        <p:spPr bwMode="auto">
          <a:xfrm>
            <a:off x="2286000" y="12954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2058988" y="6400800"/>
            <a:ext cx="6062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/>
              <a:t>Transport across a </a:t>
            </a:r>
            <a:r>
              <a:rPr lang="en-US" altLang="en-US" b="1">
                <a:solidFill>
                  <a:srgbClr val="DE6306"/>
                </a:solidFill>
              </a:rPr>
              <a:t>capillary cell</a:t>
            </a:r>
            <a:r>
              <a:rPr lang="en-US" altLang="en-US" b="1"/>
              <a:t> (blue).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DDFBE86-67D6-4B78-9BC2-AB4657311082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Homeostasis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600" b="1">
                <a:solidFill>
                  <a:srgbClr val="FFFF00"/>
                </a:solidFill>
              </a:rPr>
              <a:t>Balanced</a:t>
            </a:r>
            <a:r>
              <a:rPr lang="en-US" altLang="en-US" sz="3600" b="1">
                <a:solidFill>
                  <a:schemeClr val="bg1"/>
                </a:solidFill>
              </a:rPr>
              <a:t> internal condition of cells</a:t>
            </a:r>
          </a:p>
          <a:p>
            <a:r>
              <a:rPr lang="en-US" altLang="en-US" sz="3600" b="1">
                <a:solidFill>
                  <a:schemeClr val="bg1"/>
                </a:solidFill>
              </a:rPr>
              <a:t>Also called </a:t>
            </a:r>
            <a:r>
              <a:rPr lang="en-US" altLang="en-US" sz="3600" b="1">
                <a:solidFill>
                  <a:srgbClr val="FFFF00"/>
                </a:solidFill>
              </a:rPr>
              <a:t>equilibrium</a:t>
            </a:r>
          </a:p>
          <a:p>
            <a:r>
              <a:rPr lang="en-US" altLang="en-US" sz="3600" b="1">
                <a:solidFill>
                  <a:srgbClr val="FFFF00"/>
                </a:solidFill>
              </a:rPr>
              <a:t>Maintained by plasma membrane</a:t>
            </a:r>
            <a:r>
              <a:rPr lang="en-US" altLang="en-US" sz="3600" b="1">
                <a:solidFill>
                  <a:schemeClr val="bg1"/>
                </a:solidFill>
              </a:rPr>
              <a:t> controlling what enters &amp; leaves the cell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1BC99F7-B1C8-41A8-8E13-FA631DE4A592}" type="slidenum">
              <a:rPr lang="en-US" altLang="en-US" smtClean="0"/>
              <a:pPr/>
              <a:t>40</a:t>
            </a:fld>
            <a:endParaRPr lang="en-US" altLang="en-US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33400" y="304800"/>
            <a:ext cx="76533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4400" b="1">
                <a:solidFill>
                  <a:srgbClr val="FFFF0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Endocytosis – Phagocytosis </a:t>
            </a:r>
          </a:p>
        </p:txBody>
      </p:sp>
      <p:pic>
        <p:nvPicPr>
          <p:cNvPr id="44036" name="Picture 2" descr="FG05_10c"/>
          <p:cNvPicPr>
            <a:picLocks noChangeAspect="1" noChangeArrowheads="1"/>
          </p:cNvPicPr>
          <p:nvPr/>
        </p:nvPicPr>
        <p:blipFill>
          <a:blip r:embed="rId3"/>
          <a:srcRect t="6549" b="35942"/>
          <a:stretch>
            <a:fillRect/>
          </a:stretch>
        </p:blipFill>
        <p:spPr bwMode="auto">
          <a:xfrm>
            <a:off x="228600" y="1295400"/>
            <a:ext cx="8915400" cy="309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57200" y="48006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Used to </a:t>
            </a:r>
            <a:r>
              <a:rPr lang="en-US" altLang="en-US" sz="3200" b="1">
                <a:solidFill>
                  <a:srgbClr val="FFFF0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engulf large particles</a:t>
            </a:r>
            <a:r>
              <a:rPr lang="en-US" alt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 such as food, </a:t>
            </a:r>
            <a:r>
              <a:rPr lang="en-US" altLang="en-US" sz="3200" b="1">
                <a:solidFill>
                  <a:srgbClr val="FFFF0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bacteria</a:t>
            </a:r>
            <a:r>
              <a:rPr lang="en-US" alt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, etc. into vesicles</a:t>
            </a:r>
          </a:p>
        </p:txBody>
      </p:sp>
      <p:sp>
        <p:nvSpPr>
          <p:cNvPr id="16384" name="Text Box 0"/>
          <p:cNvSpPr txBox="1">
            <a:spLocks noChangeArrowheads="1"/>
          </p:cNvSpPr>
          <p:nvPr/>
        </p:nvSpPr>
        <p:spPr bwMode="auto">
          <a:xfrm>
            <a:off x="457200" y="6019800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Called </a:t>
            </a:r>
            <a:r>
              <a:rPr lang="en-US" altLang="en-US" sz="3200" b="1">
                <a:solidFill>
                  <a:srgbClr val="FFFF0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“Cell Eating”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D729262-9F4E-4DAD-9302-631773AD121E}" type="slidenum">
              <a:rPr lang="en-US" altLang="en-US" smtClean="0"/>
              <a:pPr/>
              <a:t>41</a:t>
            </a:fld>
            <a:endParaRPr lang="en-US" altLang="en-US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57200" y="0"/>
            <a:ext cx="80137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4400" b="1">
                <a:solidFill>
                  <a:srgbClr val="FFFF0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Phagocytosis About to Occur</a:t>
            </a:r>
          </a:p>
        </p:txBody>
      </p:sp>
      <p:pic>
        <p:nvPicPr>
          <p:cNvPr id="45060" name="Picture 5" descr="macrophage"/>
          <p:cNvPicPr>
            <a:picLocks noChangeAspect="1" noChangeArrowheads="1"/>
          </p:cNvPicPr>
          <p:nvPr/>
        </p:nvPicPr>
        <p:blipFill>
          <a:blip r:embed="rId3"/>
          <a:srcRect l="1852" r="4321" b="3642"/>
          <a:stretch>
            <a:fillRect/>
          </a:stretch>
        </p:blipFill>
        <p:spPr bwMode="auto">
          <a:xfrm>
            <a:off x="1524000" y="930275"/>
            <a:ext cx="586740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940B3CF-2E1C-4C78-9856-47AD0001139C}" type="slidenum">
              <a:rPr lang="en-US" altLang="en-US" smtClean="0"/>
              <a:pPr/>
              <a:t>42</a:t>
            </a:fld>
            <a:endParaRPr lang="en-US" altLang="en-US"/>
          </a:p>
        </p:txBody>
      </p:sp>
      <p:pic>
        <p:nvPicPr>
          <p:cNvPr id="112642" name="Picture 2" descr="FG05_10cp"/>
          <p:cNvPicPr>
            <a:picLocks noChangeAspect="1" noChangeArrowheads="1"/>
          </p:cNvPicPr>
          <p:nvPr/>
        </p:nvPicPr>
        <p:blipFill>
          <a:blip r:embed="rId3"/>
          <a:srcRect b="4362"/>
          <a:stretch>
            <a:fillRect/>
          </a:stretch>
        </p:blipFill>
        <p:spPr bwMode="auto">
          <a:xfrm>
            <a:off x="3309938" y="457200"/>
            <a:ext cx="5834062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228600" y="228600"/>
            <a:ext cx="2971800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3600" b="1">
                <a:solidFill>
                  <a:srgbClr val="FFFF0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Phagocytosis</a:t>
            </a:r>
            <a:r>
              <a:rPr lang="en-US" altLang="en-US" sz="3600" b="1"/>
              <a:t> - Capture of a </a:t>
            </a:r>
            <a:r>
              <a:rPr lang="en-US" altLang="en-US" sz="3600" b="1">
                <a:solidFill>
                  <a:srgbClr val="FFFF0B"/>
                </a:solidFill>
              </a:rPr>
              <a:t>Yeast</a:t>
            </a:r>
            <a:r>
              <a:rPr lang="en-US" altLang="en-US" sz="3600" b="1"/>
              <a:t> Cell (yellow) by Membrane Extensions of an </a:t>
            </a:r>
            <a:r>
              <a:rPr lang="en-US" altLang="en-US" sz="3600" b="1">
                <a:solidFill>
                  <a:srgbClr val="FFFF0B"/>
                </a:solidFill>
              </a:rPr>
              <a:t>Immune System Cell</a:t>
            </a:r>
            <a:r>
              <a:rPr lang="en-US" altLang="en-US" sz="3600" b="1"/>
              <a:t> (blue)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E284764-902B-416D-8DDD-06DDBD3E5957}" type="slidenum">
              <a:rPr lang="en-US" altLang="en-US" smtClean="0"/>
              <a:pPr/>
              <a:t>43</a:t>
            </a:fld>
            <a:endParaRPr lang="en-US" altLang="en-US"/>
          </a:p>
        </p:txBody>
      </p:sp>
      <p:sp>
        <p:nvSpPr>
          <p:cNvPr id="276483" name="Rectangle 3"/>
          <p:cNvSpPr>
            <a:spLocks noChangeArrowheads="1"/>
          </p:cNvSpPr>
          <p:nvPr/>
        </p:nvSpPr>
        <p:spPr bwMode="auto">
          <a:xfrm>
            <a:off x="0" y="304800"/>
            <a:ext cx="8839200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GB" altLang="en-US" sz="3200" b="1">
                <a:solidFill>
                  <a:srgbClr val="FFFF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Exocytosis</a:t>
            </a:r>
            <a:br>
              <a:rPr lang="en-GB" altLang="en-US" sz="3200" b="1">
                <a:solidFill>
                  <a:srgbClr val="FFFF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en-GB" altLang="en-US" sz="28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</a:t>
            </a:r>
            <a:r>
              <a:rPr lang="en-GB" altLang="en-US" sz="28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The opposite of endocytosis is exocytosis. </a:t>
            </a:r>
            <a:r>
              <a:rPr lang="en-GB" altLang="en-US" sz="2800" b="1">
                <a:solidFill>
                  <a:srgbClr val="FFFF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Large molecules</a:t>
            </a:r>
            <a:r>
              <a:rPr lang="en-GB" altLang="en-US" sz="28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that are manufactured in the cell are </a:t>
            </a:r>
            <a:r>
              <a:rPr lang="en-GB" altLang="en-US" sz="2800" b="1">
                <a:solidFill>
                  <a:srgbClr val="FFFF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released</a:t>
            </a:r>
            <a:r>
              <a:rPr lang="en-GB" altLang="en-US" sz="28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through the cell membrane</a:t>
            </a:r>
            <a:r>
              <a:rPr lang="en-GB" altLang="en-US" sz="28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.</a:t>
            </a:r>
            <a:endParaRPr lang="en-US" altLang="en-US" sz="280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pic>
        <p:nvPicPr>
          <p:cNvPr id="47108" name="Picture 5" descr="exocy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743200"/>
            <a:ext cx="5807075" cy="31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86" name="Text Box 6"/>
          <p:cNvSpPr txBox="1">
            <a:spLocks noChangeArrowheads="1"/>
          </p:cNvSpPr>
          <p:nvPr/>
        </p:nvSpPr>
        <p:spPr bwMode="auto">
          <a:xfrm>
            <a:off x="1752600" y="61722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/>
              <a:t>Inside Cell</a:t>
            </a:r>
          </a:p>
        </p:txBody>
      </p:sp>
      <p:sp>
        <p:nvSpPr>
          <p:cNvPr id="276487" name="Line 7"/>
          <p:cNvSpPr>
            <a:spLocks noChangeShapeType="1"/>
          </p:cNvSpPr>
          <p:nvPr/>
        </p:nvSpPr>
        <p:spPr bwMode="auto">
          <a:xfrm flipV="1">
            <a:off x="2590800" y="4876800"/>
            <a:ext cx="762000" cy="129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47111" name="Text Box 8"/>
          <p:cNvSpPr txBox="1">
            <a:spLocks noChangeArrowheads="1"/>
          </p:cNvSpPr>
          <p:nvPr/>
        </p:nvSpPr>
        <p:spPr bwMode="auto">
          <a:xfrm>
            <a:off x="5622925" y="5989638"/>
            <a:ext cx="1539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276489" name="Text Box 9"/>
          <p:cNvSpPr txBox="1">
            <a:spLocks noChangeArrowheads="1"/>
          </p:cNvSpPr>
          <p:nvPr/>
        </p:nvSpPr>
        <p:spPr bwMode="auto">
          <a:xfrm>
            <a:off x="5410200" y="62404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/>
              <a:t>Cell environment</a:t>
            </a:r>
          </a:p>
        </p:txBody>
      </p:sp>
      <p:sp>
        <p:nvSpPr>
          <p:cNvPr id="276490" name="Line 10"/>
          <p:cNvSpPr>
            <a:spLocks noChangeShapeType="1"/>
          </p:cNvSpPr>
          <p:nvPr/>
        </p:nvSpPr>
        <p:spPr bwMode="auto">
          <a:xfrm flipH="1" flipV="1">
            <a:off x="5943600" y="5029200"/>
            <a:ext cx="1219200" cy="10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6" grpId="0" autoUpdateAnimBg="0"/>
      <p:bldP spid="276487" grpId="0" animBg="1"/>
      <p:bldP spid="276489" grpId="0" autoUpdateAnimBg="0"/>
      <p:bldP spid="27649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F626218-74E4-4985-90D8-9A0D84DF9D9A}" type="slidenum">
              <a:rPr lang="en-US" altLang="en-US" smtClean="0"/>
              <a:pPr/>
              <a:t>44</a:t>
            </a:fld>
            <a:endParaRPr lang="en-US" altLang="en-US"/>
          </a:p>
        </p:txBody>
      </p:sp>
      <p:sp>
        <p:nvSpPr>
          <p:cNvPr id="48131" name="TextBox 1"/>
          <p:cNvSpPr txBox="1">
            <a:spLocks noChangeArrowheads="1"/>
          </p:cNvSpPr>
          <p:nvPr/>
        </p:nvSpPr>
        <p:spPr bwMode="auto">
          <a:xfrm>
            <a:off x="1295400" y="1828800"/>
            <a:ext cx="678180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500"/>
              <a:t>The End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779BEB5-C3FF-4A57-B1D1-60612EC8F4C4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Functions of Plasma Membrane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990600" y="24384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endParaRPr lang="en-US" altLang="en-US"/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381000" y="2286000"/>
            <a:ext cx="84582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altLang="en-US" sz="3200" b="1"/>
              <a:t> </a:t>
            </a:r>
            <a:r>
              <a:rPr lang="en-US" alt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Protective barrier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 Regulate transport in &amp; out of cell 	(selectively permeable)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 Allow cell recognition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 Provide anchoring sites for filaments 	of cytoskeleton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E8EFB81-8A2B-409F-92DC-6CC6CAE4BA50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066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en-US" sz="5400" b="1">
                <a:solidFill>
                  <a:srgbClr val="FFFF0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Structure of the Cell Membrane</a:t>
            </a:r>
            <a:endParaRPr lang="en-US" altLang="en-US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7172" name="Picture 3" descr="cell_membra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438400"/>
            <a:ext cx="7086600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0B61B28-504C-4F34-96DD-01B21478DF0C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263170" name="Text Box 2"/>
          <p:cNvSpPr txBox="1">
            <a:spLocks noChangeArrowheads="1"/>
          </p:cNvSpPr>
          <p:nvPr/>
        </p:nvSpPr>
        <p:spPr bwMode="auto">
          <a:xfrm>
            <a:off x="1295400" y="5334000"/>
            <a:ext cx="2819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3200" b="1" dirty="0">
                <a:solidFill>
                  <a:srgbClr val="DE63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Phospholipids</a:t>
            </a:r>
          </a:p>
        </p:txBody>
      </p:sp>
      <p:sp>
        <p:nvSpPr>
          <p:cNvPr id="263172" name="Text Box 4"/>
          <p:cNvSpPr txBox="1">
            <a:spLocks noChangeArrowheads="1"/>
          </p:cNvSpPr>
          <p:nvPr/>
        </p:nvSpPr>
        <p:spPr bwMode="auto">
          <a:xfrm>
            <a:off x="4826000" y="5313363"/>
            <a:ext cx="3556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sz="3200" b="1"/>
              <a:t>Proteins</a:t>
            </a:r>
            <a:br>
              <a:rPr lang="en-US" altLang="en-US" sz="3200" b="1"/>
            </a:br>
            <a:endParaRPr lang="en-US" altLang="en-US" sz="2800" b="1"/>
          </a:p>
        </p:txBody>
      </p:sp>
      <p:pic>
        <p:nvPicPr>
          <p:cNvPr id="8197" name="Picture 6" descr="FG05_01"/>
          <p:cNvPicPr>
            <a:picLocks noChangeAspect="1" noChangeArrowheads="1"/>
          </p:cNvPicPr>
          <p:nvPr/>
        </p:nvPicPr>
        <p:blipFill>
          <a:blip r:embed="rId3"/>
          <a:srcRect r="2499" b="5067"/>
          <a:stretch>
            <a:fillRect/>
          </a:stretch>
        </p:blipFill>
        <p:spPr bwMode="auto">
          <a:xfrm>
            <a:off x="76200" y="788988"/>
            <a:ext cx="891540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3175" name="Text Box 7"/>
          <p:cNvSpPr txBox="1">
            <a:spLocks noChangeArrowheads="1"/>
          </p:cNvSpPr>
          <p:nvPr/>
        </p:nvSpPr>
        <p:spPr bwMode="auto">
          <a:xfrm>
            <a:off x="1685925" y="-100013"/>
            <a:ext cx="6280150" cy="76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4400" b="1">
                <a:solidFill>
                  <a:srgbClr val="FFFF0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Membrane Components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0" grpId="0" autoUpdateAnimBg="0"/>
      <p:bldP spid="26317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ACE6E58-FFEB-4F14-A933-23ECF709E970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4800" b="1">
                <a:solidFill>
                  <a:srgbClr val="FFFF0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Phospholipids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05000"/>
            <a:ext cx="3810000" cy="1143000"/>
          </a:xfrm>
        </p:spPr>
        <p:txBody>
          <a:bodyPr/>
          <a:lstStyle/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altLang="en-US" b="1">
                <a:solidFill>
                  <a:schemeClr val="bg1"/>
                </a:solidFill>
              </a:rPr>
              <a:t>Make up the cell membrane</a:t>
            </a: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endParaRPr lang="en-US" altLang="en-US" b="1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en-US" sz="2800"/>
          </a:p>
        </p:txBody>
      </p:sp>
      <p:pic>
        <p:nvPicPr>
          <p:cNvPr id="9221" name="Picture 7" descr="phospholip.jpg (42745 bytes)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060825" y="1752600"/>
            <a:ext cx="4827588" cy="4876800"/>
          </a:xfrm>
          <a:noFill/>
        </p:spPr>
      </p:pic>
      <p:sp>
        <p:nvSpPr>
          <p:cNvPr id="118792" name="Text Box 8"/>
          <p:cNvSpPr txBox="1">
            <a:spLocks noChangeArrowheads="1"/>
          </p:cNvSpPr>
          <p:nvPr/>
        </p:nvSpPr>
        <p:spPr bwMode="auto">
          <a:xfrm>
            <a:off x="304800" y="3124200"/>
            <a:ext cx="3810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C55705"/>
                </a:solidFill>
              </a:rPr>
              <a:t>Contains 2 fatty acid chains that are </a:t>
            </a:r>
            <a:r>
              <a:rPr lang="en-US" altLang="en-US" sz="3200" b="1">
                <a:solidFill>
                  <a:srgbClr val="FFFF00"/>
                </a:solidFill>
              </a:rPr>
              <a:t>nonpolar</a:t>
            </a:r>
          </a:p>
        </p:txBody>
      </p:sp>
      <p:sp>
        <p:nvSpPr>
          <p:cNvPr id="118793" name="Text Box 9"/>
          <p:cNvSpPr txBox="1">
            <a:spLocks noChangeArrowheads="1"/>
          </p:cNvSpPr>
          <p:nvPr/>
        </p:nvSpPr>
        <p:spPr bwMode="auto">
          <a:xfrm>
            <a:off x="457200" y="4800600"/>
            <a:ext cx="3657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/>
              <a:t>Head is </a:t>
            </a:r>
            <a:r>
              <a:rPr lang="en-US" altLang="en-US" sz="3200" b="1">
                <a:solidFill>
                  <a:srgbClr val="FFFF00"/>
                </a:solidFill>
              </a:rPr>
              <a:t>polar</a:t>
            </a:r>
            <a:r>
              <a:rPr lang="en-US" altLang="en-US" sz="3200" b="1"/>
              <a:t> &amp; contains a </a:t>
            </a:r>
            <a:r>
              <a:rPr lang="en-US" altLang="en-US" sz="3200" b="1">
                <a:solidFill>
                  <a:srgbClr val="FFFF00"/>
                </a:solidFill>
              </a:rPr>
              <a:t>Phosphate group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 autoUpdateAnimBg="0"/>
      <p:bldP spid="118792" grpId="0" autoUpdateAnimBg="0"/>
      <p:bldP spid="11879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C76BCC4-4AD1-4C08-B39C-7B1AAE1B1447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15925"/>
          </a:xfrm>
        </p:spPr>
        <p:txBody>
          <a:bodyPr/>
          <a:lstStyle/>
          <a:p>
            <a:r>
              <a:rPr lang="en-GB" altLang="en-US" sz="4000"/>
              <a:t>Fluid mosaic model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981200"/>
            <a:ext cx="7772400" cy="1987550"/>
          </a:xfrm>
        </p:spPr>
        <p:txBody>
          <a:bodyPr/>
          <a:lstStyle/>
          <a:p>
            <a:endParaRPr lang="en-US" altLang="en-US" sz="2800"/>
          </a:p>
        </p:txBody>
      </p:sp>
      <p:sp>
        <p:nvSpPr>
          <p:cNvPr id="2611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4149725"/>
            <a:ext cx="8915400" cy="21875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altLang="en-US" sz="2800" b="1">
                <a:solidFill>
                  <a:srgbClr val="FFFF0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FLUID</a:t>
            </a:r>
            <a:r>
              <a:rPr lang="en-GB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because individual phospholipids and proteins can move around freely within the layer, like it’s a liquid.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altLang="en-US" sz="2800" b="1">
                <a:solidFill>
                  <a:srgbClr val="FFFF0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MOSAIC</a:t>
            </a:r>
            <a:r>
              <a:rPr lang="en-GB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because of the pattern produced by the scattered protein molecules when the membrane is viewed from above</a:t>
            </a:r>
            <a:r>
              <a:rPr lang="en-GB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pic>
        <p:nvPicPr>
          <p:cNvPr id="10246" name="Picture 5" descr="mso3DE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846138"/>
            <a:ext cx="8520113" cy="330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1126" name="Text Box 6"/>
          <p:cNvSpPr txBox="1">
            <a:spLocks noChangeArrowheads="1"/>
          </p:cNvSpPr>
          <p:nvPr/>
        </p:nvSpPr>
        <p:spPr bwMode="auto">
          <a:xfrm>
            <a:off x="1447800" y="228600"/>
            <a:ext cx="5791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altLang="en-US" sz="3200" b="1">
                <a:solidFill>
                  <a:srgbClr val="FFFF0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FLUID MOSAIC MODEL</a:t>
            </a:r>
            <a:endParaRPr lang="en-US" altLang="en-US" sz="3200" b="1">
              <a:solidFill>
                <a:srgbClr val="FFFF0B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248" name="Picture 5" descr="mso3DE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846138"/>
            <a:ext cx="8520113" cy="330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1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1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1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1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4" grpId="0" build="p" autoUpdateAnimBg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3825</TotalTime>
  <Words>1008</Words>
  <Application>Microsoft Office PowerPoint</Application>
  <PresentationFormat>On-screen Show (4:3)</PresentationFormat>
  <Paragraphs>237</Paragraphs>
  <Slides>44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Comic Sans MS</vt:lpstr>
      <vt:lpstr>Wingdings</vt:lpstr>
      <vt:lpstr>Blank Presentation</vt:lpstr>
      <vt:lpstr>The Plasma Membrane -</vt:lpstr>
      <vt:lpstr>Photograph of a Cell Membrane</vt:lpstr>
      <vt:lpstr>Cell Membrane</vt:lpstr>
      <vt:lpstr>Homeostasis</vt:lpstr>
      <vt:lpstr>Functions of Plasma Membrane</vt:lpstr>
      <vt:lpstr>Structure of the Cell Membrane</vt:lpstr>
      <vt:lpstr>PowerPoint Presentation</vt:lpstr>
      <vt:lpstr>Phospholipids</vt:lpstr>
      <vt:lpstr>Fluid mosaic model</vt:lpstr>
      <vt:lpstr>Cell Membrane</vt:lpstr>
      <vt:lpstr>PowerPoint Presentation</vt:lpstr>
      <vt:lpstr>Cell Membrane</vt:lpstr>
      <vt:lpstr>Solubility</vt:lpstr>
      <vt:lpstr>Semipermeable Membrane</vt:lpstr>
      <vt:lpstr>PowerPoint Presentation</vt:lpstr>
      <vt:lpstr>Types of Transport Across Cell Membranes </vt:lpstr>
      <vt:lpstr>Simple Diffusion</vt:lpstr>
      <vt:lpstr>DIFFUSION</vt:lpstr>
      <vt:lpstr>Diffusion of Liquids</vt:lpstr>
      <vt:lpstr>Diffusion through a Membrane</vt:lpstr>
      <vt:lpstr>Osmosis</vt:lpstr>
      <vt:lpstr>Cell in Isotonic Solution</vt:lpstr>
      <vt:lpstr>Cell in Hypotonic Solution</vt:lpstr>
      <vt:lpstr>Cell in Hypertonic Solution</vt:lpstr>
      <vt:lpstr>Cells in Solutions</vt:lpstr>
      <vt:lpstr>Osmosis in Red Blood Cells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Active transport Sodium-Potassium Pump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Pinocytosis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Plasma Membrane</dc:title>
  <dc:creator>Biology Computer User</dc:creator>
  <cp:lastModifiedBy>Subhasree</cp:lastModifiedBy>
  <cp:revision>126</cp:revision>
  <cp:lastPrinted>2005-11-21T16:13:08Z</cp:lastPrinted>
  <dcterms:created xsi:type="dcterms:W3CDTF">2001-01-21T23:07:55Z</dcterms:created>
  <dcterms:modified xsi:type="dcterms:W3CDTF">2020-03-20T11:05:42Z</dcterms:modified>
</cp:coreProperties>
</file>